
<file path=[Content_Types].xml><?xml version="1.0" encoding="utf-8"?>
<Types xmlns="http://schemas.openxmlformats.org/package/2006/content-types">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50" r:id="rId1"/>
    <p:sldMasterId id="2147483668" r:id="rId2"/>
  </p:sldMasterIdLst>
  <p:sldIdLst>
    <p:sldId id="261" r:id="rId3"/>
    <p:sldId id="256" r:id="rId4"/>
    <p:sldId id="257" r:id="rId5"/>
    <p:sldId id="258" r:id="rId6"/>
    <p:sldId id="259" r:id="rId7"/>
    <p:sldId id="260"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90C226"/>
    <a:srgbClr val="E6E6E6"/>
    <a:srgbClr val="1B587C"/>
    <a:srgbClr val="604878"/>
    <a:srgbClr val="4E8542"/>
    <a:srgbClr val="C19859"/>
    <a:srgbClr val="F07F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18" autoAdjust="0"/>
    <p:restoredTop sz="94660"/>
  </p:normalViewPr>
  <p:slideViewPr>
    <p:cSldViewPr snapToGrid="0">
      <p:cViewPr varScale="1">
        <p:scale>
          <a:sx n="117" d="100"/>
          <a:sy n="117" d="100"/>
        </p:scale>
        <p:origin x="120" y="42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presProps" Target="presProps.xml"/></Relationships>
</file>

<file path=ppt/media/image1.png>
</file>

<file path=ppt/media/image2.png>
</file>

<file path=ppt/media/image3.png>
</file>

<file path=ppt/media/model3d1.glb>
</file>

<file path=ppt/media/model3d2.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653371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272654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78927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418359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392277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8441480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3/19/2020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extLst>
      <p:ext uri="{BB962C8B-B14F-4D97-AF65-F5344CB8AC3E}">
        <p14:creationId xmlns:p14="http://schemas.microsoft.com/office/powerpoint/2010/main" val="32116804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075665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Slide">
    <p:bg>
      <p:bgPr>
        <a:gradFill>
          <a:gsLst>
            <a:gs pos="0">
              <a:schemeClr val="bg1">
                <a:lumMod val="95000"/>
              </a:schemeClr>
            </a:gs>
            <a:gs pos="100000">
              <a:schemeClr val="bg1">
                <a:lumMod val="95000"/>
              </a:schemeClr>
            </a:gs>
          </a:gsLst>
          <a:lin ang="5400000" scaled="1"/>
        </a:gradFill>
        <a:effectLst/>
      </p:bgPr>
    </p:bg>
    <p:spTree>
      <p:nvGrpSpPr>
        <p:cNvPr id="1" name=""/>
        <p:cNvGrpSpPr/>
        <p:nvPr/>
      </p:nvGrpSpPr>
      <p:grpSpPr>
        <a:xfrm>
          <a:off x="0" y="0"/>
          <a:ext cx="0" cy="0"/>
          <a:chOff x="0" y="0"/>
          <a:chExt cx="0" cy="0"/>
        </a:xfrm>
      </p:grpSpPr>
      <p:sp>
        <p:nvSpPr>
          <p:cNvPr id="30" name="Title 29">
            <a:extLst>
              <a:ext uri="{FF2B5EF4-FFF2-40B4-BE49-F238E27FC236}">
                <a16:creationId xmlns:a16="http://schemas.microsoft.com/office/drawing/2014/main" id="{18F0CF87-D85A-411D-8002-1157A047CBEF}"/>
              </a:ext>
            </a:extLst>
          </p:cNvPr>
          <p:cNvSpPr>
            <a:spLocks noGrp="1"/>
          </p:cNvSpPr>
          <p:nvPr>
            <p:ph type="title"/>
          </p:nvPr>
        </p:nvSpPr>
        <p:spPr>
          <a:xfrm>
            <a:off x="445402" y="207551"/>
            <a:ext cx="10515600" cy="644475"/>
          </a:xfrm>
          <a:prstGeom prst="rect">
            <a:avLst/>
          </a:prstGeom>
        </p:spPr>
        <p:txBody>
          <a:bodyPr anchor="ctr">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2454491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E97C7-40A9-444F-B1DB-AFD9F83F05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37C6D1F5-278A-437A-9D22-F05E389961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EA7D569F-7874-4009-9892-1D4F6C215568}"/>
              </a:ext>
            </a:extLst>
          </p:cNvPr>
          <p:cNvSpPr>
            <a:spLocks noGrp="1"/>
          </p:cNvSpPr>
          <p:nvPr>
            <p:ph type="dt" sz="half" idx="10"/>
          </p:nvPr>
        </p:nvSpPr>
        <p:spPr/>
        <p:txBody>
          <a:bodyPr/>
          <a:lstStyle/>
          <a:p>
            <a:fld id="{820FC76A-29F1-434F-86F4-6DEB8A9F494D}" type="datetimeFigureOut">
              <a:rPr lang="en-AU" smtClean="0"/>
              <a:t>19/03/2020</a:t>
            </a:fld>
            <a:endParaRPr lang="en-AU"/>
          </a:p>
        </p:txBody>
      </p:sp>
      <p:sp>
        <p:nvSpPr>
          <p:cNvPr id="5" name="Footer Placeholder 4">
            <a:extLst>
              <a:ext uri="{FF2B5EF4-FFF2-40B4-BE49-F238E27FC236}">
                <a16:creationId xmlns:a16="http://schemas.microsoft.com/office/drawing/2014/main" id="{7D506B9A-D6C6-40C1-970D-EA68C8D1EE6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FCAF70E-B2C8-4E40-8BDF-028766AFB6D1}"/>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24240074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4C88E-B6CA-455D-B179-3EA759C21FC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13FF232D-C2C1-4D54-9F20-D1EB11E455A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BB5238D1-AFF0-4991-B91A-97BEA0F9B4D5}"/>
              </a:ext>
            </a:extLst>
          </p:cNvPr>
          <p:cNvSpPr>
            <a:spLocks noGrp="1"/>
          </p:cNvSpPr>
          <p:nvPr>
            <p:ph type="dt" sz="half" idx="10"/>
          </p:nvPr>
        </p:nvSpPr>
        <p:spPr/>
        <p:txBody>
          <a:bodyPr/>
          <a:lstStyle/>
          <a:p>
            <a:fld id="{820FC76A-29F1-434F-86F4-6DEB8A9F494D}" type="datetimeFigureOut">
              <a:rPr lang="en-AU" smtClean="0"/>
              <a:t>19/03/2020</a:t>
            </a:fld>
            <a:endParaRPr lang="en-AU"/>
          </a:p>
        </p:txBody>
      </p:sp>
      <p:sp>
        <p:nvSpPr>
          <p:cNvPr id="5" name="Footer Placeholder 4">
            <a:extLst>
              <a:ext uri="{FF2B5EF4-FFF2-40B4-BE49-F238E27FC236}">
                <a16:creationId xmlns:a16="http://schemas.microsoft.com/office/drawing/2014/main" id="{173A0D9B-7ADF-483E-B2D6-76F4627B1392}"/>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8DAF63E-65D0-4AF8-B5AF-E1F9C4956BB0}"/>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101108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867512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9FDE9-A24C-4325-86A3-3C77559E00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82995788-21BF-49BE-8F30-5B04D9625D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BE35B84-BF29-4918-A1B8-51FD2079A877}"/>
              </a:ext>
            </a:extLst>
          </p:cNvPr>
          <p:cNvSpPr>
            <a:spLocks noGrp="1"/>
          </p:cNvSpPr>
          <p:nvPr>
            <p:ph type="dt" sz="half" idx="10"/>
          </p:nvPr>
        </p:nvSpPr>
        <p:spPr/>
        <p:txBody>
          <a:bodyPr/>
          <a:lstStyle/>
          <a:p>
            <a:fld id="{820FC76A-29F1-434F-86F4-6DEB8A9F494D}" type="datetimeFigureOut">
              <a:rPr lang="en-AU" smtClean="0"/>
              <a:t>19/03/2020</a:t>
            </a:fld>
            <a:endParaRPr lang="en-AU"/>
          </a:p>
        </p:txBody>
      </p:sp>
      <p:sp>
        <p:nvSpPr>
          <p:cNvPr id="5" name="Footer Placeholder 4">
            <a:extLst>
              <a:ext uri="{FF2B5EF4-FFF2-40B4-BE49-F238E27FC236}">
                <a16:creationId xmlns:a16="http://schemas.microsoft.com/office/drawing/2014/main" id="{32C48123-5146-439E-847E-652DF9BE848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97B0A38-5380-49C9-9E81-7B84E615CF13}"/>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4046165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2F923-F8FA-467B-8C93-E8E2B1910E0E}"/>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E038C668-B267-4FF0-9CE2-7FA7157C1B4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A981237-CB45-4326-AF1F-9D66D566716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4DC3576E-F491-4D14-9A9D-378B514C24CE}"/>
              </a:ext>
            </a:extLst>
          </p:cNvPr>
          <p:cNvSpPr>
            <a:spLocks noGrp="1"/>
          </p:cNvSpPr>
          <p:nvPr>
            <p:ph type="dt" sz="half" idx="10"/>
          </p:nvPr>
        </p:nvSpPr>
        <p:spPr/>
        <p:txBody>
          <a:bodyPr/>
          <a:lstStyle/>
          <a:p>
            <a:fld id="{820FC76A-29F1-434F-86F4-6DEB8A9F494D}" type="datetimeFigureOut">
              <a:rPr lang="en-AU" smtClean="0"/>
              <a:t>19/03/2020</a:t>
            </a:fld>
            <a:endParaRPr lang="en-AU"/>
          </a:p>
        </p:txBody>
      </p:sp>
      <p:sp>
        <p:nvSpPr>
          <p:cNvPr id="6" name="Footer Placeholder 5">
            <a:extLst>
              <a:ext uri="{FF2B5EF4-FFF2-40B4-BE49-F238E27FC236}">
                <a16:creationId xmlns:a16="http://schemas.microsoft.com/office/drawing/2014/main" id="{1EA03E1B-15BE-46C5-9F60-B888BFD6343A}"/>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7A13A00-DDC3-499D-AAEB-2BA308BD1A50}"/>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2090924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AAF62-657E-4774-A203-ECABB7082F03}"/>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DA7B4FF3-F08C-4E92-ACEB-AD51AFF8BD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3C32D39-BCFF-41C5-AE06-9E0B87E86FF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0FDAFF58-0E37-4494-BFBE-AA0D873F03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A3CC808-6454-4B19-8678-46785F436D1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6D9C9C36-B0CE-4DA1-B59C-A3263F4F77D2}"/>
              </a:ext>
            </a:extLst>
          </p:cNvPr>
          <p:cNvSpPr>
            <a:spLocks noGrp="1"/>
          </p:cNvSpPr>
          <p:nvPr>
            <p:ph type="dt" sz="half" idx="10"/>
          </p:nvPr>
        </p:nvSpPr>
        <p:spPr/>
        <p:txBody>
          <a:bodyPr/>
          <a:lstStyle/>
          <a:p>
            <a:fld id="{820FC76A-29F1-434F-86F4-6DEB8A9F494D}" type="datetimeFigureOut">
              <a:rPr lang="en-AU" smtClean="0"/>
              <a:t>19/03/2020</a:t>
            </a:fld>
            <a:endParaRPr lang="en-AU"/>
          </a:p>
        </p:txBody>
      </p:sp>
      <p:sp>
        <p:nvSpPr>
          <p:cNvPr id="8" name="Footer Placeholder 7">
            <a:extLst>
              <a:ext uri="{FF2B5EF4-FFF2-40B4-BE49-F238E27FC236}">
                <a16:creationId xmlns:a16="http://schemas.microsoft.com/office/drawing/2014/main" id="{82F7680C-D459-48F8-9357-752D26B9F506}"/>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E4045576-C128-431F-8BE8-94A9A3158ABA}"/>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11948081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8D1A2-9627-47FA-AF0D-B78F1FAC05A2}"/>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9A012369-D6A3-4BE4-BE91-8756C6973133}"/>
              </a:ext>
            </a:extLst>
          </p:cNvPr>
          <p:cNvSpPr>
            <a:spLocks noGrp="1"/>
          </p:cNvSpPr>
          <p:nvPr>
            <p:ph type="dt" sz="half" idx="10"/>
          </p:nvPr>
        </p:nvSpPr>
        <p:spPr/>
        <p:txBody>
          <a:bodyPr/>
          <a:lstStyle/>
          <a:p>
            <a:fld id="{820FC76A-29F1-434F-86F4-6DEB8A9F494D}" type="datetimeFigureOut">
              <a:rPr lang="en-AU" smtClean="0"/>
              <a:t>19/03/2020</a:t>
            </a:fld>
            <a:endParaRPr lang="en-AU"/>
          </a:p>
        </p:txBody>
      </p:sp>
      <p:sp>
        <p:nvSpPr>
          <p:cNvPr id="4" name="Footer Placeholder 3">
            <a:extLst>
              <a:ext uri="{FF2B5EF4-FFF2-40B4-BE49-F238E27FC236}">
                <a16:creationId xmlns:a16="http://schemas.microsoft.com/office/drawing/2014/main" id="{AE0B03C6-F2EC-40F1-B7DC-FD6726014A7E}"/>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93DDD18C-C4E5-4D22-A8CE-2D8A757F6BE5}"/>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335480315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119951-CEB9-4829-8347-3F73E81AE80E}"/>
              </a:ext>
            </a:extLst>
          </p:cNvPr>
          <p:cNvSpPr>
            <a:spLocks noGrp="1"/>
          </p:cNvSpPr>
          <p:nvPr>
            <p:ph type="dt" sz="half" idx="10"/>
          </p:nvPr>
        </p:nvSpPr>
        <p:spPr/>
        <p:txBody>
          <a:bodyPr/>
          <a:lstStyle/>
          <a:p>
            <a:fld id="{820FC76A-29F1-434F-86F4-6DEB8A9F494D}" type="datetimeFigureOut">
              <a:rPr lang="en-AU" smtClean="0"/>
              <a:t>19/03/2020</a:t>
            </a:fld>
            <a:endParaRPr lang="en-AU"/>
          </a:p>
        </p:txBody>
      </p:sp>
      <p:sp>
        <p:nvSpPr>
          <p:cNvPr id="3" name="Footer Placeholder 2">
            <a:extLst>
              <a:ext uri="{FF2B5EF4-FFF2-40B4-BE49-F238E27FC236}">
                <a16:creationId xmlns:a16="http://schemas.microsoft.com/office/drawing/2014/main" id="{620F8C7B-B5AB-491F-AA6A-46FA4B31607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27C7E22C-A560-4D4E-8495-4ADB0D4ED7EE}"/>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18742490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A6FE2-337F-484E-969C-0939880CED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DD3C4BE2-F863-441A-B985-57E13F5805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E7F1FB1-D29E-4E17-A225-AEC44D5983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3A673BC-DE87-4A69-8807-C8B70A9084D8}"/>
              </a:ext>
            </a:extLst>
          </p:cNvPr>
          <p:cNvSpPr>
            <a:spLocks noGrp="1"/>
          </p:cNvSpPr>
          <p:nvPr>
            <p:ph type="dt" sz="half" idx="10"/>
          </p:nvPr>
        </p:nvSpPr>
        <p:spPr/>
        <p:txBody>
          <a:bodyPr/>
          <a:lstStyle/>
          <a:p>
            <a:fld id="{820FC76A-29F1-434F-86F4-6DEB8A9F494D}" type="datetimeFigureOut">
              <a:rPr lang="en-AU" smtClean="0"/>
              <a:t>19/03/2020</a:t>
            </a:fld>
            <a:endParaRPr lang="en-AU"/>
          </a:p>
        </p:txBody>
      </p:sp>
      <p:sp>
        <p:nvSpPr>
          <p:cNvPr id="6" name="Footer Placeholder 5">
            <a:extLst>
              <a:ext uri="{FF2B5EF4-FFF2-40B4-BE49-F238E27FC236}">
                <a16:creationId xmlns:a16="http://schemas.microsoft.com/office/drawing/2014/main" id="{BFADA04E-4387-405B-AEE4-154C389071F9}"/>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0E7EA3C-D080-4D86-BCEF-7A5DAE9CB881}"/>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28243213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819FC-7A9F-4AA1-8813-BE23B4AB18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1DB8A38C-99E7-4D9D-AAC7-98B4D3BE11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25654540-1B31-43BF-9DE0-420522A47D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16C8BDA-82B3-4F95-9C91-7DD755C6832C}"/>
              </a:ext>
            </a:extLst>
          </p:cNvPr>
          <p:cNvSpPr>
            <a:spLocks noGrp="1"/>
          </p:cNvSpPr>
          <p:nvPr>
            <p:ph type="dt" sz="half" idx="10"/>
          </p:nvPr>
        </p:nvSpPr>
        <p:spPr/>
        <p:txBody>
          <a:bodyPr/>
          <a:lstStyle/>
          <a:p>
            <a:fld id="{820FC76A-29F1-434F-86F4-6DEB8A9F494D}" type="datetimeFigureOut">
              <a:rPr lang="en-AU" smtClean="0"/>
              <a:t>19/03/2020</a:t>
            </a:fld>
            <a:endParaRPr lang="en-AU"/>
          </a:p>
        </p:txBody>
      </p:sp>
      <p:sp>
        <p:nvSpPr>
          <p:cNvPr id="6" name="Footer Placeholder 5">
            <a:extLst>
              <a:ext uri="{FF2B5EF4-FFF2-40B4-BE49-F238E27FC236}">
                <a16:creationId xmlns:a16="http://schemas.microsoft.com/office/drawing/2014/main" id="{FD7626F9-8A0F-4115-83A5-42E8679ED6A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DDFC1DA-24F3-46D8-8B34-1EC5318661DA}"/>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18421882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35E72-DA10-4590-90D3-006B71834642}"/>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245575E-E3F0-43B0-80FD-4B564AB054D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B610A7D-77C8-4695-B9E5-6783F174B70E}"/>
              </a:ext>
            </a:extLst>
          </p:cNvPr>
          <p:cNvSpPr>
            <a:spLocks noGrp="1"/>
          </p:cNvSpPr>
          <p:nvPr>
            <p:ph type="dt" sz="half" idx="10"/>
          </p:nvPr>
        </p:nvSpPr>
        <p:spPr/>
        <p:txBody>
          <a:bodyPr/>
          <a:lstStyle/>
          <a:p>
            <a:fld id="{820FC76A-29F1-434F-86F4-6DEB8A9F494D}" type="datetimeFigureOut">
              <a:rPr lang="en-AU" smtClean="0"/>
              <a:t>19/03/2020</a:t>
            </a:fld>
            <a:endParaRPr lang="en-AU"/>
          </a:p>
        </p:txBody>
      </p:sp>
      <p:sp>
        <p:nvSpPr>
          <p:cNvPr id="5" name="Footer Placeholder 4">
            <a:extLst>
              <a:ext uri="{FF2B5EF4-FFF2-40B4-BE49-F238E27FC236}">
                <a16:creationId xmlns:a16="http://schemas.microsoft.com/office/drawing/2014/main" id="{07978FBA-1B55-495B-AECB-4A383BC5B09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C5136C1-8DF1-4719-A07C-CD146172E245}"/>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4764211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FFAEF7-8709-46FE-B1A7-338D9E88213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03B96A07-F9B1-40DB-A342-7E7FB3BB0E6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25B928D-A53B-4620-8A0F-E44C6C20758D}"/>
              </a:ext>
            </a:extLst>
          </p:cNvPr>
          <p:cNvSpPr>
            <a:spLocks noGrp="1"/>
          </p:cNvSpPr>
          <p:nvPr>
            <p:ph type="dt" sz="half" idx="10"/>
          </p:nvPr>
        </p:nvSpPr>
        <p:spPr/>
        <p:txBody>
          <a:bodyPr/>
          <a:lstStyle/>
          <a:p>
            <a:fld id="{820FC76A-29F1-434F-86F4-6DEB8A9F494D}" type="datetimeFigureOut">
              <a:rPr lang="en-AU" smtClean="0"/>
              <a:t>19/03/2020</a:t>
            </a:fld>
            <a:endParaRPr lang="en-AU"/>
          </a:p>
        </p:txBody>
      </p:sp>
      <p:sp>
        <p:nvSpPr>
          <p:cNvPr id="5" name="Footer Placeholder 4">
            <a:extLst>
              <a:ext uri="{FF2B5EF4-FFF2-40B4-BE49-F238E27FC236}">
                <a16:creationId xmlns:a16="http://schemas.microsoft.com/office/drawing/2014/main" id="{F1159484-59F0-486A-9B8F-077F9561C36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7206BA2-0100-4DC2-A8A0-F93154323B2E}"/>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1775972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61029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3/19/2020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extLst>
      <p:ext uri="{BB962C8B-B14F-4D97-AF65-F5344CB8AC3E}">
        <p14:creationId xmlns:p14="http://schemas.microsoft.com/office/powerpoint/2010/main" val="8085991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554384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98240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31082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3/19/2020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308336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16969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3/19/2020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15232600"/>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BBF6F9-BFF5-42EC-BB6C-B249A7B512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8D9FDCBA-E595-4BA0-9643-8FFAE1CEB8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9A893CE-B8E4-4669-BEFB-B299C111CB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0FC76A-29F1-434F-86F4-6DEB8A9F494D}" type="datetimeFigureOut">
              <a:rPr lang="en-AU" smtClean="0"/>
              <a:t>19/03/2020</a:t>
            </a:fld>
            <a:endParaRPr lang="en-AU"/>
          </a:p>
        </p:txBody>
      </p:sp>
      <p:sp>
        <p:nvSpPr>
          <p:cNvPr id="5" name="Footer Placeholder 4">
            <a:extLst>
              <a:ext uri="{FF2B5EF4-FFF2-40B4-BE49-F238E27FC236}">
                <a16:creationId xmlns:a16="http://schemas.microsoft.com/office/drawing/2014/main" id="{900F1641-BBBB-462D-A7AA-683A9BB127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697EA763-D2D2-4ECB-87C3-F0AD092F46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439A23-5412-4A28-A4CC-22C667BADC60}" type="slidenum">
              <a:rPr lang="en-AU" smtClean="0"/>
              <a:t>‹#›</a:t>
            </a:fld>
            <a:endParaRPr lang="en-AU"/>
          </a:p>
        </p:txBody>
      </p:sp>
    </p:spTree>
    <p:extLst>
      <p:ext uri="{BB962C8B-B14F-4D97-AF65-F5344CB8AC3E}">
        <p14:creationId xmlns:p14="http://schemas.microsoft.com/office/powerpoint/2010/main" val="2478682737"/>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130.56.242.16/terria/" TargetMode="External"/><Relationship Id="rId3" Type="http://schemas.openxmlformats.org/officeDocument/2006/relationships/hyperlink" Target="https://github.com/asivapra/gsky/blob/master/Documents/ows/GSKY_OWS_Server.pptx" TargetMode="External"/><Relationship Id="rId7" Type="http://schemas.openxmlformats.org/officeDocument/2006/relationships/hyperlink" Target="https://github.com/asivapra/gsky/blob/master/install/build_all.ppsx" TargetMode="External"/><Relationship Id="rId2" Type="http://schemas.openxmlformats.org/officeDocument/2006/relationships/slideLayout" Target="../slideLayouts/slideLayout1.xml"/><Relationship Id="rId1" Type="http://schemas.openxmlformats.org/officeDocument/2006/relationships/tags" Target="../tags/tag1.xml"/><Relationship Id="rId6" Type="http://schemas.openxmlformats.org/officeDocument/2006/relationships/hyperlink" Target="https://github.com/asivapra/gsky/blob/master/install/build_all.sh" TargetMode="External"/><Relationship Id="rId5" Type="http://schemas.openxmlformats.org/officeDocument/2006/relationships/hyperlink" Target="https://github.com/asivapra/gsky/blob/master/install/README.md" TargetMode="External"/><Relationship Id="rId4" Type="http://schemas.openxmlformats.org/officeDocument/2006/relationships/hyperlink" Target="https://github.com/asivapra/gsky/blob/master/Documents/ows/GSKY_OWS_Server.docx"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sivapra/gsky/blob/master/Documents/ows/GSKY_OWS_Server.docx" TargetMode="External"/><Relationship Id="rId7" Type="http://schemas.openxmlformats.org/officeDocument/2006/relationships/image" Target="../media/image1.png"/><Relationship Id="rId2" Type="http://schemas.openxmlformats.org/officeDocument/2006/relationships/slideLayout" Target="../slideLayouts/slideLayout17.xml"/><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hyperlink" Target="https://www.remix3d.com/details/G009SWDH8D6M" TargetMode="External"/><Relationship Id="rId4" Type="http://schemas.microsoft.com/office/2017/06/relationships/model3d" Target="../media/model3d1.glb"/></Relationships>
</file>

<file path=ppt/slides/_rels/slide3.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slideLayout" Target="../slideLayouts/slideLayout17.xml"/><Relationship Id="rId1" Type="http://schemas.openxmlformats.org/officeDocument/2006/relationships/tags" Target="../tags/tag3.xml"/><Relationship Id="rId5" Type="http://schemas.openxmlformats.org/officeDocument/2006/relationships/image" Target="../media/image2.png"/><Relationship Id="rId10" Type="http://schemas.openxmlformats.org/officeDocument/2006/relationships/image" Target="../media/image2.png"/><Relationship Id="rId4" Type="http://schemas.openxmlformats.org/officeDocument/2006/relationships/hyperlink" Target="https://www.remix3d.com/details/G009SV3FG5HK" TargetMode="Externa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7.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sivapra/gsky/blob/master/Documents/ows/GSKY_OWS_Server.docx" TargetMode="External"/><Relationship Id="rId2" Type="http://schemas.openxmlformats.org/officeDocument/2006/relationships/slideLayout" Target="../slideLayouts/slideLayout17.xml"/><Relationship Id="rId1" Type="http://schemas.openxmlformats.org/officeDocument/2006/relationships/tags" Target="../tags/tag6.xml"/><Relationship Id="rId4" Type="http://schemas.openxmlformats.org/officeDocument/2006/relationships/hyperlink" Target="https://github.com/asivapra/gsky/blob/master/Documents/ows/GSKY_OWS_Server.ppsx"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A018B9DC-F601-4EAB-876A-542323F125AD}"/>
              </a:ext>
            </a:extLst>
          </p:cNvPr>
          <p:cNvSpPr txBox="1">
            <a:spLocks/>
          </p:cNvSpPr>
          <p:nvPr/>
        </p:nvSpPr>
        <p:spPr>
          <a:xfrm>
            <a:off x="1983921" y="2147207"/>
            <a:ext cx="6000749" cy="2059484"/>
          </a:xfrm>
          <a:prstGeom prst="rect">
            <a:avLst/>
          </a:prstGeom>
        </p:spPr>
        <p:txBody>
          <a:bodyPr vert="horz" lIns="91440" tIns="45720" rIns="91440" bIns="45720" rtlCol="0" anchor="t">
            <a:normAutofit fontScale="92500" lnSpcReduction="20000"/>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r>
              <a:rPr lang="en-US"/>
              <a:t>Source: </a:t>
            </a:r>
            <a:r>
              <a:rPr lang="en-AU" u="sng">
                <a:hlinkClick r:id="rId3" tooltip="GSKY_OWS_Server.pptx"/>
              </a:rPr>
              <a:t>GSKY_OWS_Server.pptx</a:t>
            </a:r>
            <a:endParaRPr lang="en-US"/>
          </a:p>
          <a:p>
            <a:pPr algn="l"/>
            <a:r>
              <a:rPr lang="en-US"/>
              <a:t>Details: </a:t>
            </a:r>
            <a:r>
              <a:rPr lang="en-AU" u="sng">
                <a:hlinkClick r:id="rId4" tooltip="GSKY_OWS_Server.docx"/>
              </a:rPr>
              <a:t>GSKY_OWS_Server.docx</a:t>
            </a:r>
            <a:endParaRPr lang="en-US"/>
          </a:p>
          <a:p>
            <a:pPr algn="l"/>
            <a:r>
              <a:rPr lang="en-US"/>
              <a:t>Pre-requisites:</a:t>
            </a:r>
          </a:p>
          <a:p>
            <a:pPr algn="l"/>
            <a:r>
              <a:rPr lang="en-US"/>
              <a:t>	1. </a:t>
            </a:r>
            <a:r>
              <a:rPr lang="en-US">
                <a:hlinkClick r:id="rId5"/>
              </a:rPr>
              <a:t>Setup</a:t>
            </a:r>
            <a:r>
              <a:rPr lang="en-US"/>
              <a:t> a virtual machine</a:t>
            </a:r>
          </a:p>
          <a:p>
            <a:pPr algn="l"/>
            <a:r>
              <a:rPr lang="en-US"/>
              <a:t>	2. </a:t>
            </a:r>
            <a:r>
              <a:rPr lang="en-US">
                <a:hlinkClick r:id="rId6"/>
              </a:rPr>
              <a:t>Setup</a:t>
            </a:r>
            <a:r>
              <a:rPr lang="en-US"/>
              <a:t> GSKY server (</a:t>
            </a:r>
            <a:r>
              <a:rPr lang="en-AU" u="sng">
                <a:hlinkClick r:id="rId7" tooltip="build_all.ppsx"/>
              </a:rPr>
              <a:t>build_all.ppsx</a:t>
            </a:r>
            <a:r>
              <a:rPr lang="en-AU" u="sng"/>
              <a:t>)</a:t>
            </a:r>
          </a:p>
          <a:p>
            <a:pPr algn="l"/>
            <a:r>
              <a:rPr lang="en-US"/>
              <a:t>	3. Browse via </a:t>
            </a:r>
            <a:r>
              <a:rPr lang="en-US">
                <a:hlinkClick r:id="rId8"/>
              </a:rPr>
              <a:t>TerriaJS</a:t>
            </a:r>
            <a:endParaRPr lang="en-US"/>
          </a:p>
        </p:txBody>
      </p:sp>
      <p:sp>
        <p:nvSpPr>
          <p:cNvPr id="5" name="Title 3">
            <a:extLst>
              <a:ext uri="{FF2B5EF4-FFF2-40B4-BE49-F238E27FC236}">
                <a16:creationId xmlns:a16="http://schemas.microsoft.com/office/drawing/2014/main" id="{48640A62-1FD0-4117-BBD6-7F7DEFD3C278}"/>
              </a:ext>
            </a:extLst>
          </p:cNvPr>
          <p:cNvSpPr txBox="1">
            <a:spLocks/>
          </p:cNvSpPr>
          <p:nvPr/>
        </p:nvSpPr>
        <p:spPr>
          <a:xfrm>
            <a:off x="445401" y="207551"/>
            <a:ext cx="7018663" cy="644475"/>
          </a:xfrm>
          <a:prstGeom prst="rect">
            <a:avLst/>
          </a:prstGeom>
        </p:spPr>
        <p:txBody>
          <a:bodyPr vert="horz" lIns="91440" tIns="45720" rIns="91440" bIns="45720" rtlCol="0" anchor="b">
            <a:normAutofit fontScale="45000" lnSpcReduction="20000"/>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GSKY server: setup and WMS service</a:t>
            </a:r>
            <a:br>
              <a:rPr lang="en-US"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br>
            <a:r>
              <a:rPr lang="en-US" sz="3600" b="1">
                <a:ln w="0"/>
                <a:solidFill>
                  <a:srgbClr val="0070C0"/>
                </a:solidFill>
                <a:effectLst>
                  <a:reflection blurRad="6350" stA="53000" endA="300" endPos="35500" dir="5400000" sy="-90000" algn="bl" rotWithShape="0"/>
                </a:effectLst>
              </a:rPr>
              <a:t>Animated display of the process flow</a:t>
            </a:r>
            <a:endParaRPr lang="en-US" sz="1800" b="1" dirty="0">
              <a:ln w="0"/>
              <a:solidFill>
                <a:schemeClr val="accent2">
                  <a:lumMod val="50000"/>
                </a:schemeClr>
              </a:solidFill>
              <a:effectLst>
                <a:reflection blurRad="6350" stA="53000" endA="300" endPos="35500" dir="5400000" sy="-90000" algn="bl" rotWithShape="0"/>
              </a:effectLst>
            </a:endParaRPr>
          </a:p>
        </p:txBody>
      </p:sp>
      <p:sp>
        <p:nvSpPr>
          <p:cNvPr id="6" name="TextBox 5">
            <a:extLst>
              <a:ext uri="{FF2B5EF4-FFF2-40B4-BE49-F238E27FC236}">
                <a16:creationId xmlns:a16="http://schemas.microsoft.com/office/drawing/2014/main" id="{AED123C6-9C29-4193-B99A-96A94250DCCF}"/>
              </a:ext>
            </a:extLst>
          </p:cNvPr>
          <p:cNvSpPr txBox="1"/>
          <p:nvPr/>
        </p:nvSpPr>
        <p:spPr>
          <a:xfrm>
            <a:off x="1913641" y="4361642"/>
            <a:ext cx="7630409" cy="1231106"/>
          </a:xfrm>
          <a:prstGeom prst="rect">
            <a:avLst/>
          </a:prstGeom>
          <a:noFill/>
        </p:spPr>
        <p:txBody>
          <a:bodyPr wrap="square" rtlCol="0">
            <a:spAutoFit/>
          </a:bodyPr>
          <a:lstStyle/>
          <a:p>
            <a:pPr marL="285750" indent="-285750" algn="just">
              <a:buFont typeface="Arial" panose="020B0604020202020204" pitchFamily="34" charset="0"/>
              <a:buChar char="•"/>
            </a:pPr>
            <a:r>
              <a:rPr lang="en-AU" sz="1600"/>
              <a:t>It will take approximately 7 minutes to watch this demo. </a:t>
            </a:r>
          </a:p>
          <a:p>
            <a:pPr marL="742950" lvl="1" indent="-285750" algn="just">
              <a:buFont typeface="Arial" panose="020B0604020202020204" pitchFamily="34" charset="0"/>
              <a:buChar char="•"/>
            </a:pPr>
            <a:r>
              <a:rPr lang="en-AU" sz="1400"/>
              <a:t>If too fast or too slow, then open the *.pptx for controlled slideshow.</a:t>
            </a:r>
          </a:p>
          <a:p>
            <a:pPr lvl="1" algn="just"/>
            <a:endParaRPr lang="en-AU" sz="1400"/>
          </a:p>
          <a:p>
            <a:pPr marL="285750" indent="-285750" algn="just">
              <a:buFont typeface="Arial" panose="020B0604020202020204" pitchFamily="34" charset="0"/>
              <a:buChar char="•"/>
            </a:pPr>
            <a:r>
              <a:rPr lang="en-US" sz="1600"/>
              <a:t>Open the </a:t>
            </a:r>
            <a:r>
              <a:rPr lang="en-AU" sz="1600"/>
              <a:t>*.pptx and</a:t>
            </a:r>
            <a:r>
              <a:rPr lang="en-US" sz="1600"/>
              <a:t> use the ‘Animations | Preview’ to view each slide.</a:t>
            </a:r>
          </a:p>
          <a:p>
            <a:pPr marL="742950" lvl="1" indent="-285750" algn="just">
              <a:buFont typeface="Arial" panose="020B0604020202020204" pitchFamily="34" charset="0"/>
              <a:buChar char="•"/>
            </a:pPr>
            <a:r>
              <a:rPr lang="en-US" sz="1400"/>
              <a:t>NOTE: The full content can only be viewed by animation, even in the *.pptx</a:t>
            </a:r>
            <a:endParaRPr lang="en-GB" sz="1400"/>
          </a:p>
        </p:txBody>
      </p:sp>
      <p:sp>
        <p:nvSpPr>
          <p:cNvPr id="7" name="TextBox 6">
            <a:extLst>
              <a:ext uri="{FF2B5EF4-FFF2-40B4-BE49-F238E27FC236}">
                <a16:creationId xmlns:a16="http://schemas.microsoft.com/office/drawing/2014/main" id="{BFC377AE-2B94-42B8-9EBD-B3B5D6A17E3D}"/>
              </a:ext>
            </a:extLst>
          </p:cNvPr>
          <p:cNvSpPr txBox="1"/>
          <p:nvPr/>
        </p:nvSpPr>
        <p:spPr>
          <a:xfrm>
            <a:off x="2743200" y="5576987"/>
            <a:ext cx="4645479" cy="369332"/>
          </a:xfrm>
          <a:prstGeom prst="rect">
            <a:avLst/>
          </a:prstGeom>
          <a:noFill/>
        </p:spPr>
        <p:txBody>
          <a:bodyPr wrap="square" rtlCol="0">
            <a:spAutoFit/>
          </a:bodyPr>
          <a:lstStyle/>
          <a:p>
            <a:r>
              <a:rPr lang="en-US" b="1">
                <a:solidFill>
                  <a:srgbClr val="00B050"/>
                </a:solidFill>
              </a:rPr>
              <a:t>The slide show will begin in 5 seconds !</a:t>
            </a:r>
            <a:endParaRPr lang="en-AU" b="1">
              <a:solidFill>
                <a:srgbClr val="00B050"/>
              </a:solidFill>
            </a:endParaRPr>
          </a:p>
        </p:txBody>
      </p:sp>
      <p:sp>
        <p:nvSpPr>
          <p:cNvPr id="8" name="Text Box 25">
            <a:extLst>
              <a:ext uri="{FF2B5EF4-FFF2-40B4-BE49-F238E27FC236}">
                <a16:creationId xmlns:a16="http://schemas.microsoft.com/office/drawing/2014/main" id="{F80A2CEE-4654-4FA3-8053-6BE36E358AF4}"/>
              </a:ext>
            </a:extLst>
          </p:cNvPr>
          <p:cNvSpPr txBox="1"/>
          <p:nvPr/>
        </p:nvSpPr>
        <p:spPr>
          <a:xfrm>
            <a:off x="1338944" y="1129222"/>
            <a:ext cx="5534025" cy="457200"/>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endParaRPr lang="en-GB" sz="1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Rounded Corners 8">
            <a:extLst>
              <a:ext uri="{FF2B5EF4-FFF2-40B4-BE49-F238E27FC236}">
                <a16:creationId xmlns:a16="http://schemas.microsoft.com/office/drawing/2014/main" id="{538A5BD9-A01E-44DC-B88D-E4EA276D2C77}"/>
              </a:ext>
            </a:extLst>
          </p:cNvPr>
          <p:cNvSpPr/>
          <p:nvPr/>
        </p:nvSpPr>
        <p:spPr>
          <a:xfrm>
            <a:off x="1682288" y="1202871"/>
            <a:ext cx="915734" cy="323850"/>
          </a:xfrm>
          <a:prstGeom prst="round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900" b="1">
                <a:ea typeface="Calibri" panose="020F0502020204030204" pitchFamily="34" charset="0"/>
                <a:cs typeface="Times New Roman" panose="02020603050405020304" pitchFamily="18" charset="0"/>
              </a:rPr>
              <a:t>b</a:t>
            </a:r>
            <a:r>
              <a:rPr lang="en-GB" sz="900" b="1">
                <a:effectLst/>
                <a:ea typeface="Calibri" panose="020F0502020204030204" pitchFamily="34" charset="0"/>
                <a:cs typeface="Times New Roman" panose="02020603050405020304" pitchFamily="18" charset="0"/>
              </a:rPr>
              <a:t>uild_all.sh</a:t>
            </a:r>
          </a:p>
        </p:txBody>
      </p:sp>
      <p:sp>
        <p:nvSpPr>
          <p:cNvPr id="10" name="Arrow: Right 9">
            <a:extLst>
              <a:ext uri="{FF2B5EF4-FFF2-40B4-BE49-F238E27FC236}">
                <a16:creationId xmlns:a16="http://schemas.microsoft.com/office/drawing/2014/main" id="{45FB1B6D-D37B-4440-A6CE-0651E357C351}"/>
              </a:ext>
            </a:extLst>
          </p:cNvPr>
          <p:cNvSpPr/>
          <p:nvPr/>
        </p:nvSpPr>
        <p:spPr>
          <a:xfrm>
            <a:off x="2652645" y="1298121"/>
            <a:ext cx="200025" cy="133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1" name="Oval 10">
            <a:extLst>
              <a:ext uri="{FF2B5EF4-FFF2-40B4-BE49-F238E27FC236}">
                <a16:creationId xmlns:a16="http://schemas.microsoft.com/office/drawing/2014/main" id="{E0A8E2E2-16CA-449F-8DB1-B5F07872057A}"/>
              </a:ext>
            </a:extLst>
          </p:cNvPr>
          <p:cNvSpPr/>
          <p:nvPr/>
        </p:nvSpPr>
        <p:spPr>
          <a:xfrm>
            <a:off x="2890770" y="1164771"/>
            <a:ext cx="1065530" cy="381000"/>
          </a:xfrm>
          <a:prstGeom prst="ellipse">
            <a:avLst/>
          </a:prstGeom>
          <a:gradFill flip="none" rotWithShape="1">
            <a:gsLst>
              <a:gs pos="0">
                <a:schemeClr val="accent2">
                  <a:lumMod val="75000"/>
                  <a:shade val="30000"/>
                  <a:satMod val="115000"/>
                </a:schemeClr>
              </a:gs>
              <a:gs pos="50000">
                <a:schemeClr val="accent2">
                  <a:lumMod val="75000"/>
                  <a:shade val="67500"/>
                  <a:satMod val="115000"/>
                </a:schemeClr>
              </a:gs>
              <a:gs pos="100000">
                <a:schemeClr val="accent2">
                  <a:lumMod val="75000"/>
                  <a:shade val="100000"/>
                  <a:satMod val="115000"/>
                </a:schemeClr>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900" b="1">
                <a:effectLst/>
                <a:ea typeface="Calibri" panose="020F0502020204030204" pitchFamily="34" charset="0"/>
                <a:cs typeface="Times New Roman" panose="02020603050405020304" pitchFamily="18" charset="0"/>
              </a:rPr>
              <a:t>GSKY</a:t>
            </a:r>
          </a:p>
        </p:txBody>
      </p:sp>
      <p:sp>
        <p:nvSpPr>
          <p:cNvPr id="12" name="Arrow: Right 11">
            <a:extLst>
              <a:ext uri="{FF2B5EF4-FFF2-40B4-BE49-F238E27FC236}">
                <a16:creationId xmlns:a16="http://schemas.microsoft.com/office/drawing/2014/main" id="{BFEE018E-8B9B-4351-8DD2-B035AD2D2E1A}"/>
              </a:ext>
            </a:extLst>
          </p:cNvPr>
          <p:cNvSpPr/>
          <p:nvPr/>
        </p:nvSpPr>
        <p:spPr>
          <a:xfrm>
            <a:off x="4014720" y="1301931"/>
            <a:ext cx="200025" cy="133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13" name="Oval 12">
            <a:extLst>
              <a:ext uri="{FF2B5EF4-FFF2-40B4-BE49-F238E27FC236}">
                <a16:creationId xmlns:a16="http://schemas.microsoft.com/office/drawing/2014/main" id="{5171DE76-4CFD-41D3-98D5-BD9B00962ED5}"/>
              </a:ext>
            </a:extLst>
          </p:cNvPr>
          <p:cNvSpPr/>
          <p:nvPr/>
        </p:nvSpPr>
        <p:spPr>
          <a:xfrm>
            <a:off x="5394575" y="1170486"/>
            <a:ext cx="1066800" cy="381000"/>
          </a:xfrm>
          <a:prstGeom prst="ellipse">
            <a:avLst/>
          </a:prstGeom>
          <a:gradFill flip="none" rotWithShape="1">
            <a:gsLst>
              <a:gs pos="0">
                <a:schemeClr val="accent2">
                  <a:lumMod val="75000"/>
                  <a:shade val="30000"/>
                  <a:satMod val="115000"/>
                </a:schemeClr>
              </a:gs>
              <a:gs pos="50000">
                <a:schemeClr val="accent2">
                  <a:lumMod val="75000"/>
                  <a:shade val="67500"/>
                  <a:satMod val="115000"/>
                </a:schemeClr>
              </a:gs>
              <a:gs pos="100000">
                <a:schemeClr val="accent2">
                  <a:lumMod val="75000"/>
                  <a:shade val="100000"/>
                  <a:satMod val="115000"/>
                </a:schemeClr>
              </a:gs>
            </a:gsLst>
            <a:lin ang="16200000" scaled="1"/>
            <a:tileRect/>
          </a:gra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900" b="1">
                <a:effectLst/>
                <a:ea typeface="Calibri" panose="020F0502020204030204" pitchFamily="34" charset="0"/>
                <a:cs typeface="Times New Roman" panose="02020603050405020304" pitchFamily="18" charset="0"/>
              </a:rPr>
              <a:t>MAP</a:t>
            </a:r>
          </a:p>
        </p:txBody>
      </p:sp>
      <p:sp>
        <p:nvSpPr>
          <p:cNvPr id="14" name="Rectangle: Rounded Corners 13">
            <a:extLst>
              <a:ext uri="{FF2B5EF4-FFF2-40B4-BE49-F238E27FC236}">
                <a16:creationId xmlns:a16="http://schemas.microsoft.com/office/drawing/2014/main" id="{064E6E8C-2EA2-4600-964F-A8C551CB3974}"/>
              </a:ext>
            </a:extLst>
          </p:cNvPr>
          <p:cNvSpPr/>
          <p:nvPr/>
        </p:nvSpPr>
        <p:spPr>
          <a:xfrm>
            <a:off x="4254115" y="1183821"/>
            <a:ext cx="832485" cy="323850"/>
          </a:xfrm>
          <a:prstGeom prst="round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GB" sz="900" b="1">
                <a:effectLst/>
                <a:ea typeface="Calibri" panose="020F0502020204030204" pitchFamily="34" charset="0"/>
                <a:cs typeface="Times New Roman" panose="02020603050405020304" pitchFamily="18" charset="0"/>
              </a:rPr>
              <a:t>TerriaJS</a:t>
            </a:r>
          </a:p>
        </p:txBody>
      </p:sp>
      <p:sp>
        <p:nvSpPr>
          <p:cNvPr id="15" name="Arrow: Right 14">
            <a:extLst>
              <a:ext uri="{FF2B5EF4-FFF2-40B4-BE49-F238E27FC236}">
                <a16:creationId xmlns:a16="http://schemas.microsoft.com/office/drawing/2014/main" id="{A88B52AA-15BF-40DB-B111-5DF0DAD8D187}"/>
              </a:ext>
            </a:extLst>
          </p:cNvPr>
          <p:cNvSpPr/>
          <p:nvPr/>
        </p:nvSpPr>
        <p:spPr>
          <a:xfrm>
            <a:off x="5129145" y="1301931"/>
            <a:ext cx="200025" cy="133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Tree>
    <p:custDataLst>
      <p:tags r:id="rId1"/>
    </p:custDataLst>
    <p:extLst>
      <p:ext uri="{BB962C8B-B14F-4D97-AF65-F5344CB8AC3E}">
        <p14:creationId xmlns:p14="http://schemas.microsoft.com/office/powerpoint/2010/main" val="720119264"/>
      </p:ext>
    </p:extLst>
  </p:cSld>
  <p:clrMapOvr>
    <a:masterClrMapping/>
  </p:clrMapOvr>
  <mc:AlternateContent xmlns:mc="http://schemas.openxmlformats.org/markup-compatibility/2006" xmlns:p14="http://schemas.microsoft.com/office/powerpoint/2010/main">
    <mc:Choice Requires="p14">
      <p:transition spd="slow" p14:dur="2000" advTm="19059"/>
    </mc:Choice>
    <mc:Fallback xmlns="">
      <p:transition spd="slow" advTm="1905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00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4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24E967-454D-4AC8-BB1B-954C6044553A}"/>
              </a:ext>
            </a:extLst>
          </p:cNvPr>
          <p:cNvSpPr txBox="1"/>
          <p:nvPr/>
        </p:nvSpPr>
        <p:spPr>
          <a:xfrm>
            <a:off x="3953317" y="3031958"/>
            <a:ext cx="5588393" cy="1015663"/>
          </a:xfrm>
          <a:prstGeom prst="rect">
            <a:avLst/>
          </a:prstGeom>
          <a:gradFill flip="none" rotWithShape="1">
            <a:gsLst>
              <a:gs pos="0">
                <a:srgbClr val="F2F2F2">
                  <a:shade val="30000"/>
                  <a:satMod val="115000"/>
                </a:srgbClr>
              </a:gs>
              <a:gs pos="50000">
                <a:srgbClr val="F2F2F2">
                  <a:shade val="67500"/>
                  <a:satMod val="115000"/>
                </a:srgbClr>
              </a:gs>
              <a:gs pos="100000">
                <a:srgbClr val="F2F2F2">
                  <a:shade val="100000"/>
                  <a:satMod val="115000"/>
                </a:srgbClr>
              </a:gs>
            </a:gsLst>
            <a:lin ang="16200000" scaled="1"/>
            <a:tileRect/>
          </a:gradFill>
        </p:spPr>
        <p:txBody>
          <a:bodyPr wrap="square" rtlCol="0">
            <a:spAutoFit/>
          </a:bodyPr>
          <a:lstStyle/>
          <a:p>
            <a:r>
              <a:rPr lang="en-US">
                <a:latin typeface="Calibri" panose="020F0502020204030204" pitchFamily="34" charset="0"/>
                <a:cs typeface="Calibri" panose="020F0502020204030204" pitchFamily="34" charset="0"/>
              </a:rPr>
              <a:t>Five major functions and several packages:</a:t>
            </a:r>
          </a:p>
          <a:p>
            <a:pPr marL="285750" indent="-285750">
              <a:buFontTx/>
              <a:buChar char="-"/>
            </a:pPr>
            <a:r>
              <a:rPr lang="en-US" sz="1400">
                <a:latin typeface="Calibri" panose="020F0502020204030204" pitchFamily="34" charset="0"/>
                <a:cs typeface="Calibri" panose="020F0502020204030204" pitchFamily="34" charset="0"/>
              </a:rPr>
              <a:t>init(); generalHandler(); serveWCS(); serveWMS(); serveWPS();</a:t>
            </a:r>
          </a:p>
          <a:p>
            <a:pPr marL="285750" indent="-285750">
              <a:buFontTx/>
              <a:buChar char="-"/>
            </a:pPr>
            <a:r>
              <a:rPr lang="en-US" sz="1400">
                <a:latin typeface="Calibri" panose="020F0502020204030204" pitchFamily="34" charset="0"/>
                <a:cs typeface="Calibri" panose="020F0502020204030204" pitchFamily="34" charset="0"/>
              </a:rPr>
              <a:t>The WMS service is described here. </a:t>
            </a:r>
          </a:p>
          <a:p>
            <a:pPr marL="285750" indent="-285750">
              <a:buFontTx/>
              <a:buChar char="-"/>
            </a:pPr>
            <a:r>
              <a:rPr lang="en-US" sz="1400">
                <a:latin typeface="Calibri" panose="020F0502020204030204" pitchFamily="34" charset="0"/>
                <a:cs typeface="Calibri" panose="020F0502020204030204" pitchFamily="34" charset="0"/>
              </a:rPr>
              <a:t>This is a quick overview. Details in: </a:t>
            </a:r>
            <a:r>
              <a:rPr lang="en-AU" sz="1200" u="sng">
                <a:latin typeface="Calibri" panose="020F0502020204030204" pitchFamily="34" charset="0"/>
                <a:cs typeface="Calibri" panose="020F0502020204030204" pitchFamily="34" charset="0"/>
                <a:hlinkClick r:id="rId3" tooltip="GSKY_OWS_Server.docx"/>
              </a:rPr>
              <a:t>GSKY_OWS_Server.docx</a:t>
            </a:r>
            <a:r>
              <a:rPr lang="en-AU" sz="1200" u="sng">
                <a:latin typeface="Calibri" panose="020F0502020204030204" pitchFamily="34" charset="0"/>
                <a:cs typeface="Calibri" panose="020F0502020204030204" pitchFamily="34" charset="0"/>
              </a:rPr>
              <a:t> </a:t>
            </a:r>
            <a:endParaRPr lang="en-AU" sz="1050">
              <a:latin typeface="Calibri" panose="020F0502020204030204" pitchFamily="34" charset="0"/>
              <a:cs typeface="Calibri" panose="020F0502020204030204" pitchFamily="34" charset="0"/>
            </a:endParaRPr>
          </a:p>
        </p:txBody>
      </p:sp>
      <p:sp>
        <p:nvSpPr>
          <p:cNvPr id="35" name="TextBox 34">
            <a:extLst>
              <a:ext uri="{FF2B5EF4-FFF2-40B4-BE49-F238E27FC236}">
                <a16:creationId xmlns:a16="http://schemas.microsoft.com/office/drawing/2014/main" id="{F0FF9FCA-369F-44DF-B532-E5B258991E12}"/>
              </a:ext>
            </a:extLst>
          </p:cNvPr>
          <p:cNvSpPr txBox="1"/>
          <p:nvPr/>
        </p:nvSpPr>
        <p:spPr>
          <a:xfrm>
            <a:off x="3953317" y="3031957"/>
            <a:ext cx="5591059" cy="1015200"/>
          </a:xfrm>
          <a:prstGeom prst="rect">
            <a:avLst/>
          </a:prstGeom>
          <a:solidFill>
            <a:srgbClr val="F2F2F2"/>
          </a:solidFill>
        </p:spPr>
        <p:txBody>
          <a:bodyPr wrap="square" rtlCol="0">
            <a:spAutoFit/>
          </a:bodyPr>
          <a:lstStyle/>
          <a:p>
            <a:endParaRPr lang="en-US" sz="1400" b="1"/>
          </a:p>
          <a:p>
            <a:endParaRPr lang="en-US" sz="1400" b="1"/>
          </a:p>
          <a:p>
            <a:endParaRPr lang="en-US" sz="1400" b="1"/>
          </a:p>
          <a:p>
            <a:endParaRPr lang="en-AU" sz="1400" b="1"/>
          </a:p>
        </p:txBody>
      </p:sp>
      <p:sp>
        <p:nvSpPr>
          <p:cNvPr id="42" name="Arrow: Up 41">
            <a:extLst>
              <a:ext uri="{FF2B5EF4-FFF2-40B4-BE49-F238E27FC236}">
                <a16:creationId xmlns:a16="http://schemas.microsoft.com/office/drawing/2014/main" id="{E4797ED9-8A2F-47F2-9589-F68B24934513}"/>
              </a:ext>
            </a:extLst>
          </p:cNvPr>
          <p:cNvSpPr/>
          <p:nvPr/>
        </p:nvSpPr>
        <p:spPr>
          <a:xfrm rot="10800000" flipH="1" flipV="1">
            <a:off x="3079570" y="4767904"/>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9A69FCC0-E29E-41B7-B4B5-1FF2D07B3F94}"/>
              </a:ext>
            </a:extLst>
          </p:cNvPr>
          <p:cNvSpPr/>
          <p:nvPr/>
        </p:nvSpPr>
        <p:spPr>
          <a:xfrm>
            <a:off x="2757712" y="4718144"/>
            <a:ext cx="664644"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1" name="Arrow: Up 50">
            <a:extLst>
              <a:ext uri="{FF2B5EF4-FFF2-40B4-BE49-F238E27FC236}">
                <a16:creationId xmlns:a16="http://schemas.microsoft.com/office/drawing/2014/main" id="{7B140944-F9BF-4804-BDA6-5887E2D473CF}"/>
              </a:ext>
            </a:extLst>
          </p:cNvPr>
          <p:cNvSpPr/>
          <p:nvPr/>
        </p:nvSpPr>
        <p:spPr>
          <a:xfrm rot="10800000">
            <a:off x="9147462" y="5935356"/>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3CBEA33C-ACF9-4B27-8E78-5929B169698A}"/>
              </a:ext>
            </a:extLst>
          </p:cNvPr>
          <p:cNvSpPr/>
          <p:nvPr/>
        </p:nvSpPr>
        <p:spPr>
          <a:xfrm>
            <a:off x="8712726" y="5887479"/>
            <a:ext cx="664644"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7" name="Arrow: Up 46">
            <a:extLst>
              <a:ext uri="{FF2B5EF4-FFF2-40B4-BE49-F238E27FC236}">
                <a16:creationId xmlns:a16="http://schemas.microsoft.com/office/drawing/2014/main" id="{F9742CB3-ADFC-4A1E-8D67-D27375C8E81B}"/>
              </a:ext>
            </a:extLst>
          </p:cNvPr>
          <p:cNvSpPr/>
          <p:nvPr/>
        </p:nvSpPr>
        <p:spPr>
          <a:xfrm rot="10800000" flipH="1" flipV="1">
            <a:off x="6101916" y="4734247"/>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a:extLst>
              <a:ext uri="{FF2B5EF4-FFF2-40B4-BE49-F238E27FC236}">
                <a16:creationId xmlns:a16="http://schemas.microsoft.com/office/drawing/2014/main" id="{619D2FE9-36C3-44EE-83B9-2A901843F5FA}"/>
              </a:ext>
            </a:extLst>
          </p:cNvPr>
          <p:cNvSpPr/>
          <p:nvPr/>
        </p:nvSpPr>
        <p:spPr>
          <a:xfrm>
            <a:off x="5749601" y="4702396"/>
            <a:ext cx="664644"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9" name="Arrow: Up 48">
            <a:extLst>
              <a:ext uri="{FF2B5EF4-FFF2-40B4-BE49-F238E27FC236}">
                <a16:creationId xmlns:a16="http://schemas.microsoft.com/office/drawing/2014/main" id="{CF08B2CF-B1F2-4659-A892-0584B78355A5}"/>
              </a:ext>
            </a:extLst>
          </p:cNvPr>
          <p:cNvSpPr/>
          <p:nvPr/>
        </p:nvSpPr>
        <p:spPr>
          <a:xfrm rot="10800000">
            <a:off x="7628601" y="2341653"/>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a:extLst>
              <a:ext uri="{FF2B5EF4-FFF2-40B4-BE49-F238E27FC236}">
                <a16:creationId xmlns:a16="http://schemas.microsoft.com/office/drawing/2014/main" id="{EE39E28F-08B8-4568-9B54-DFCE817FB67B}"/>
              </a:ext>
            </a:extLst>
          </p:cNvPr>
          <p:cNvSpPr/>
          <p:nvPr/>
        </p:nvSpPr>
        <p:spPr>
          <a:xfrm>
            <a:off x="7317113" y="2330509"/>
            <a:ext cx="664644"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Arrow: Up 44">
            <a:extLst>
              <a:ext uri="{FF2B5EF4-FFF2-40B4-BE49-F238E27FC236}">
                <a16:creationId xmlns:a16="http://schemas.microsoft.com/office/drawing/2014/main" id="{B81443BA-7F62-40FA-83B8-DB8E4DE0FC0F}"/>
              </a:ext>
            </a:extLst>
          </p:cNvPr>
          <p:cNvSpPr/>
          <p:nvPr/>
        </p:nvSpPr>
        <p:spPr>
          <a:xfrm rot="10800000">
            <a:off x="4397003" y="2261729"/>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a:extLst>
              <a:ext uri="{FF2B5EF4-FFF2-40B4-BE49-F238E27FC236}">
                <a16:creationId xmlns:a16="http://schemas.microsoft.com/office/drawing/2014/main" id="{AA7E7792-8317-4517-B53B-C9E8EA83AE19}"/>
              </a:ext>
            </a:extLst>
          </p:cNvPr>
          <p:cNvSpPr/>
          <p:nvPr/>
        </p:nvSpPr>
        <p:spPr>
          <a:xfrm>
            <a:off x="4064681" y="2212400"/>
            <a:ext cx="664644"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Arrow: Up 38">
            <a:extLst>
              <a:ext uri="{FF2B5EF4-FFF2-40B4-BE49-F238E27FC236}">
                <a16:creationId xmlns:a16="http://schemas.microsoft.com/office/drawing/2014/main" id="{90B90C68-4380-4032-B7E5-7FD63DFE5543}"/>
              </a:ext>
            </a:extLst>
          </p:cNvPr>
          <p:cNvSpPr/>
          <p:nvPr/>
        </p:nvSpPr>
        <p:spPr>
          <a:xfrm rot="10800000">
            <a:off x="1750795" y="3517885"/>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3C8A078A-752F-4039-B8D9-C876DF27C1F5}"/>
              </a:ext>
            </a:extLst>
          </p:cNvPr>
          <p:cNvSpPr/>
          <p:nvPr/>
        </p:nvSpPr>
        <p:spPr>
          <a:xfrm>
            <a:off x="1396093" y="3322864"/>
            <a:ext cx="1024746" cy="64442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itle 3">
            <a:extLst>
              <a:ext uri="{FF2B5EF4-FFF2-40B4-BE49-F238E27FC236}">
                <a16:creationId xmlns:a16="http://schemas.microsoft.com/office/drawing/2014/main" id="{07C74F4C-78ED-4AFC-BEB8-A0EADB60E5C8}"/>
              </a:ext>
            </a:extLst>
          </p:cNvPr>
          <p:cNvSpPr>
            <a:spLocks noGrp="1"/>
          </p:cNvSpPr>
          <p:nvPr>
            <p:ph type="title"/>
          </p:nvPr>
        </p:nvSpPr>
        <p:spPr>
          <a:xfrm>
            <a:off x="445401" y="207551"/>
            <a:ext cx="7018663" cy="644475"/>
          </a:xfrm>
        </p:spPr>
        <p:txBody>
          <a:bodyPr>
            <a:normAutofit fontScale="90000"/>
          </a:bodyPr>
          <a:lstStyle/>
          <a:p>
            <a:pPr algn="ctr"/>
            <a:r>
              <a:rPr lang="en-US"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GSKY server: setup and WMS service</a:t>
            </a:r>
            <a:br>
              <a:rPr lang="en-US"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br>
            <a:r>
              <a:rPr lang="en-US" sz="1800" b="1">
                <a:ln w="0"/>
                <a:solidFill>
                  <a:schemeClr val="accent2">
                    <a:lumMod val="50000"/>
                  </a:schemeClr>
                </a:solidFill>
                <a:effectLst>
                  <a:reflection blurRad="6350" stA="53000" endA="300" endPos="35500" dir="5400000" sy="-90000" algn="bl" rotWithShape="0"/>
                </a:effectLst>
              </a:rPr>
              <a:t>High Level Process Flow of the Program Code</a:t>
            </a:r>
            <a:endParaRPr lang="en-US" sz="1800" b="1" dirty="0">
              <a:ln w="0"/>
              <a:solidFill>
                <a:schemeClr val="accent2">
                  <a:lumMod val="50000"/>
                </a:schemeClr>
              </a:solidFill>
              <a:effectLst>
                <a:reflection blurRad="6350" stA="53000" endA="300" endPos="35500" dir="5400000" sy="-90000" algn="bl" rotWithShape="0"/>
              </a:effectLst>
            </a:endParaRPr>
          </a:p>
        </p:txBody>
      </p:sp>
      <p:sp>
        <p:nvSpPr>
          <p:cNvPr id="8" name="Text Placeholder 7">
            <a:extLst>
              <a:ext uri="{FF2B5EF4-FFF2-40B4-BE49-F238E27FC236}">
                <a16:creationId xmlns:a16="http://schemas.microsoft.com/office/drawing/2014/main" id="{1542ED92-E0E5-43BF-A314-F5F899A21C00}"/>
              </a:ext>
            </a:extLst>
          </p:cNvPr>
          <p:cNvSpPr>
            <a:spLocks noGrp="1"/>
          </p:cNvSpPr>
          <p:nvPr>
            <p:ph type="body" sz="quarter" idx="4294967295"/>
          </p:nvPr>
        </p:nvSpPr>
        <p:spPr>
          <a:xfrm>
            <a:off x="4363603" y="5020487"/>
            <a:ext cx="2068694" cy="1159565"/>
          </a:xfrm>
          <a:gradFill flip="none" rotWithShape="1">
            <a:gsLst>
              <a:gs pos="0">
                <a:srgbClr val="4E8542">
                  <a:tint val="66000"/>
                  <a:satMod val="160000"/>
                </a:srgbClr>
              </a:gs>
              <a:gs pos="50000">
                <a:srgbClr val="4E8542">
                  <a:tint val="44500"/>
                  <a:satMod val="160000"/>
                </a:srgbClr>
              </a:gs>
              <a:gs pos="100000">
                <a:srgbClr val="4E8542">
                  <a:tint val="23500"/>
                  <a:satMod val="160000"/>
                </a:srgbClr>
              </a:gs>
            </a:gsLst>
            <a:lin ang="16200000" scaled="1"/>
            <a:tileRect/>
          </a:gradFill>
        </p:spPr>
        <p:txBody>
          <a:bodyPr>
            <a:normAutofit/>
          </a:bodyPr>
          <a:lstStyle/>
          <a:p>
            <a:pPr algn="l"/>
            <a:r>
              <a:rPr lang="en-US" sz="800" b="1"/>
              <a:t>- case GetCapabilities</a:t>
            </a:r>
          </a:p>
          <a:p>
            <a:pPr algn="l"/>
            <a:r>
              <a:rPr lang="en-US" sz="800" b="1"/>
              <a:t> - case GetFeatureInfo</a:t>
            </a:r>
          </a:p>
          <a:p>
            <a:pPr algn="l"/>
            <a:r>
              <a:rPr lang="en-US" sz="800" b="1"/>
              <a:t> - case DescribeLayer</a:t>
            </a:r>
          </a:p>
          <a:p>
            <a:pPr algn="l"/>
            <a:r>
              <a:rPr lang="en-US" sz="800" b="1">
                <a:solidFill>
                  <a:srgbClr val="0070C0"/>
                </a:solidFill>
              </a:rPr>
              <a:t> - </a:t>
            </a:r>
            <a:r>
              <a:rPr lang="en-US" sz="1000" b="1">
                <a:solidFill>
                  <a:srgbClr val="0070C0"/>
                </a:solidFill>
              </a:rPr>
              <a:t>case GetMap</a:t>
            </a:r>
            <a:endParaRPr lang="en-US" sz="800" b="1">
              <a:solidFill>
                <a:srgbClr val="0070C0"/>
              </a:solidFill>
            </a:endParaRPr>
          </a:p>
          <a:p>
            <a:pPr algn="l"/>
            <a:endParaRPr lang="en-US" sz="800" b="1"/>
          </a:p>
        </p:txBody>
      </p:sp>
      <p:sp>
        <p:nvSpPr>
          <p:cNvPr id="11" name="Text Placeholder 10">
            <a:extLst>
              <a:ext uri="{FF2B5EF4-FFF2-40B4-BE49-F238E27FC236}">
                <a16:creationId xmlns:a16="http://schemas.microsoft.com/office/drawing/2014/main" id="{168B0C2B-3695-4D6A-AED2-61B1E08049F0}"/>
              </a:ext>
            </a:extLst>
          </p:cNvPr>
          <p:cNvSpPr>
            <a:spLocks noGrp="1"/>
          </p:cNvSpPr>
          <p:nvPr>
            <p:ph type="body" sz="quarter" idx="4294967295"/>
          </p:nvPr>
        </p:nvSpPr>
        <p:spPr>
          <a:xfrm>
            <a:off x="2600258" y="1066973"/>
            <a:ext cx="2068694" cy="391634"/>
          </a:xfrm>
          <a:gradFill flip="none" rotWithShape="1">
            <a:gsLst>
              <a:gs pos="0">
                <a:srgbClr val="1B587C">
                  <a:tint val="66000"/>
                  <a:satMod val="160000"/>
                </a:srgbClr>
              </a:gs>
              <a:gs pos="50000">
                <a:srgbClr val="1B587C">
                  <a:tint val="44500"/>
                  <a:satMod val="160000"/>
                </a:srgbClr>
              </a:gs>
              <a:gs pos="100000">
                <a:srgbClr val="1B587C">
                  <a:tint val="23500"/>
                  <a:satMod val="160000"/>
                </a:srgbClr>
              </a:gs>
            </a:gsLst>
            <a:lin ang="5400000" scaled="1"/>
            <a:tileRect/>
          </a:gradFill>
        </p:spPr>
        <p:txBody>
          <a:bodyPr>
            <a:normAutofit fontScale="77500" lnSpcReduction="20000"/>
          </a:bodyPr>
          <a:lstStyle/>
          <a:p>
            <a:pPr marL="0" indent="0" algn="l">
              <a:buNone/>
            </a:pPr>
            <a:r>
              <a:rPr lang="en-US" b="1"/>
              <a:t>func generalHandler()</a:t>
            </a:r>
          </a:p>
        </p:txBody>
      </p:sp>
      <p:sp>
        <p:nvSpPr>
          <p:cNvPr id="13" name="Text Placeholder 12">
            <a:extLst>
              <a:ext uri="{FF2B5EF4-FFF2-40B4-BE49-F238E27FC236}">
                <a16:creationId xmlns:a16="http://schemas.microsoft.com/office/drawing/2014/main" id="{CA59AE5F-3A9D-4E5B-BE20-3802EE56C05F}"/>
              </a:ext>
            </a:extLst>
          </p:cNvPr>
          <p:cNvSpPr>
            <a:spLocks noGrp="1"/>
          </p:cNvSpPr>
          <p:nvPr>
            <p:ph type="body" sz="quarter" idx="4294967295"/>
          </p:nvPr>
        </p:nvSpPr>
        <p:spPr>
          <a:xfrm>
            <a:off x="5885940" y="1066973"/>
            <a:ext cx="2068694" cy="391634"/>
          </a:xfrm>
          <a:gradFill flip="none" rotWithShape="1">
            <a:gsLst>
              <a:gs pos="0">
                <a:srgbClr val="604878">
                  <a:tint val="66000"/>
                  <a:satMod val="160000"/>
                </a:srgbClr>
              </a:gs>
              <a:gs pos="50000">
                <a:srgbClr val="604878">
                  <a:tint val="44500"/>
                  <a:satMod val="160000"/>
                </a:srgbClr>
              </a:gs>
              <a:gs pos="100000">
                <a:srgbClr val="604878">
                  <a:tint val="23500"/>
                  <a:satMod val="160000"/>
                </a:srgbClr>
              </a:gs>
            </a:gsLst>
            <a:lin ang="5400000" scaled="1"/>
            <a:tileRect/>
          </a:gradFill>
        </p:spPr>
        <p:txBody>
          <a:bodyPr>
            <a:normAutofit/>
          </a:bodyPr>
          <a:lstStyle/>
          <a:p>
            <a:pPr marL="0" indent="0">
              <a:buNone/>
            </a:pPr>
            <a:r>
              <a:rPr lang="en-US" sz="1400" b="1"/>
              <a:t>case GetMap</a:t>
            </a:r>
          </a:p>
        </p:txBody>
      </p:sp>
      <p:sp>
        <p:nvSpPr>
          <p:cNvPr id="53" name="Rectangle 52">
            <a:extLst>
              <a:ext uri="{FF2B5EF4-FFF2-40B4-BE49-F238E27FC236}">
                <a16:creationId xmlns:a16="http://schemas.microsoft.com/office/drawing/2014/main" id="{289AF96F-55A7-4002-9F31-27689D27CC1D}"/>
              </a:ext>
            </a:extLst>
          </p:cNvPr>
          <p:cNvSpPr/>
          <p:nvPr/>
        </p:nvSpPr>
        <p:spPr>
          <a:xfrm>
            <a:off x="7674434" y="6362299"/>
            <a:ext cx="2068694" cy="4957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Next: Details</a:t>
            </a:r>
            <a:endParaRPr lang="en-AU"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60" name="Rectangle 59">
            <a:extLst>
              <a:ext uri="{FF2B5EF4-FFF2-40B4-BE49-F238E27FC236}">
                <a16:creationId xmlns:a16="http://schemas.microsoft.com/office/drawing/2014/main" id="{B3BE6D46-163B-485B-9954-D424D73A737C}"/>
              </a:ext>
            </a:extLst>
          </p:cNvPr>
          <p:cNvSpPr/>
          <p:nvPr/>
        </p:nvSpPr>
        <p:spPr>
          <a:xfrm>
            <a:off x="2629413" y="5502974"/>
            <a:ext cx="1077790" cy="9225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mc:AlternateContent xmlns:mc="http://schemas.openxmlformats.org/markup-compatibility/2006" xmlns:am3d="http://schemas.microsoft.com/office/drawing/2017/model3d">
        <mc:Choice Requires="am3d">
          <p:graphicFrame>
            <p:nvGraphicFramePr>
              <p:cNvPr id="2" name="3D Model 1" descr="planets">
                <a:extLst>
                  <a:ext uri="{FF2B5EF4-FFF2-40B4-BE49-F238E27FC236}">
                    <a16:creationId xmlns:a16="http://schemas.microsoft.com/office/drawing/2014/main" id="{B63CA72D-A474-4B87-90A0-B442046BE6D3}"/>
                  </a:ext>
                </a:extLst>
              </p:cNvPr>
              <p:cNvGraphicFramePr>
                <a:graphicFrameLocks noChangeAspect="1"/>
              </p:cNvGraphicFramePr>
              <p:nvPr>
                <p:extLst>
                  <p:ext uri="{D42A27DB-BD31-4B8C-83A1-F6EECF244321}">
                    <p14:modId xmlns:p14="http://schemas.microsoft.com/office/powerpoint/2010/main" val="3059010428"/>
                  </p:ext>
                </p:extLst>
              </p:nvPr>
            </p:nvGraphicFramePr>
            <p:xfrm>
              <a:off x="676144" y="2895251"/>
              <a:ext cx="3139500" cy="1712455"/>
            </p:xfrm>
            <a:graphic>
              <a:graphicData uri="http://schemas.microsoft.com/office/drawing/2017/model3d">
                <am3d:model3d r:embed="rId4">
                  <am3d:spPr>
                    <a:xfrm>
                      <a:off x="0" y="0"/>
                      <a:ext cx="3139500" cy="1712455"/>
                    </a:xfrm>
                    <a:prstGeom prst="rect">
                      <a:avLst/>
                    </a:prstGeom>
                  </am3d:spPr>
                  <am3d:camera>
                    <am3d:pos x="0" y="0" z="62838728"/>
                    <am3d:up dx="0" dy="36000000" dz="0"/>
                    <am3d:lookAt x="0" y="0" z="0"/>
                    <am3d:perspective fov="2700000"/>
                  </am3d:camera>
                  <am3d:trans>
                    <am3d:meterPerModelUnit n="1434145" d="1000000"/>
                    <am3d:preTrans dx="957722" dy="-2222277" dz="-21376654"/>
                    <am3d:scale>
                      <am3d:sx n="1000000" d="1000000"/>
                      <am3d:sy n="1000000" d="1000000"/>
                      <am3d:sz n="1000000" d="1000000"/>
                    </am3d:scale>
                    <am3d:rot ax="1488215" ay="2876625" az="1136298"/>
                    <am3d:postTrans dx="0" dy="0" dz="0"/>
                  </am3d:trans>
                  <am3d:attrSrcUrl r:id="rId5"/>
                  <am3d:raster rName="Office3DRenderer" rVer="16.0.8326">
                    <am3d:blip r:embed="rId6"/>
                  </am3d:raster>
                  <am3d:objViewport viewportSz="403378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2" name="3D Model 1" descr="planets">
                <a:extLst>
                  <a:ext uri="{FF2B5EF4-FFF2-40B4-BE49-F238E27FC236}">
                    <a16:creationId xmlns:a16="http://schemas.microsoft.com/office/drawing/2014/main" id="{B63CA72D-A474-4B87-90A0-B442046BE6D3}"/>
                  </a:ext>
                </a:extLst>
              </p:cNvPr>
              <p:cNvPicPr>
                <a:picLocks noGrp="1" noRot="1" noChangeAspect="1" noMove="1" noResize="1" noEditPoints="1" noAdjustHandles="1" noChangeArrowheads="1" noChangeShapeType="1" noCrop="1"/>
              </p:cNvPicPr>
              <p:nvPr/>
            </p:nvPicPr>
            <p:blipFill>
              <a:blip r:embed="rId7"/>
              <a:stretch>
                <a:fillRect/>
              </a:stretch>
            </p:blipFill>
            <p:spPr>
              <a:xfrm>
                <a:off x="676144" y="2895251"/>
                <a:ext cx="3139500" cy="1712455"/>
              </a:xfrm>
              <a:prstGeom prst="rect">
                <a:avLst/>
              </a:prstGeom>
            </p:spPr>
          </p:pic>
        </mc:Fallback>
      </mc:AlternateContent>
      <p:sp>
        <p:nvSpPr>
          <p:cNvPr id="12" name="Text Placeholder 11">
            <a:extLst>
              <a:ext uri="{FF2B5EF4-FFF2-40B4-BE49-F238E27FC236}">
                <a16:creationId xmlns:a16="http://schemas.microsoft.com/office/drawing/2014/main" id="{1B10BBD8-0C9D-4B4E-855D-EE1802746879}"/>
              </a:ext>
            </a:extLst>
          </p:cNvPr>
          <p:cNvSpPr>
            <a:spLocks noGrp="1"/>
          </p:cNvSpPr>
          <p:nvPr>
            <p:ph type="body" sz="quarter" idx="4294967295"/>
          </p:nvPr>
        </p:nvSpPr>
        <p:spPr>
          <a:xfrm>
            <a:off x="2600258" y="1455530"/>
            <a:ext cx="2068694" cy="1159565"/>
          </a:xfrm>
          <a:gradFill flip="none" rotWithShape="1">
            <a:gsLst>
              <a:gs pos="0">
                <a:srgbClr val="1B587C">
                  <a:tint val="66000"/>
                  <a:satMod val="160000"/>
                </a:srgbClr>
              </a:gs>
              <a:gs pos="50000">
                <a:srgbClr val="1B587C">
                  <a:tint val="44500"/>
                  <a:satMod val="160000"/>
                </a:srgbClr>
              </a:gs>
              <a:gs pos="100000">
                <a:srgbClr val="1B587C">
                  <a:tint val="23500"/>
                  <a:satMod val="160000"/>
                </a:srgbClr>
              </a:gs>
            </a:gsLst>
            <a:lin ang="5400000" scaled="1"/>
            <a:tileRect/>
          </a:gradFill>
        </p:spPr>
        <p:txBody>
          <a:bodyPr>
            <a:normAutofit/>
          </a:bodyPr>
          <a:lstStyle/>
          <a:p>
            <a:pPr algn="l"/>
            <a:r>
              <a:rPr lang="en-US" sz="800" b="1"/>
              <a:t>Get http query</a:t>
            </a:r>
          </a:p>
          <a:p>
            <a:pPr algn="l"/>
            <a:r>
              <a:rPr lang="en-US" sz="800" b="1"/>
              <a:t>Call func </a:t>
            </a:r>
            <a:r>
              <a:rPr lang="en-US" sz="1000" b="1">
                <a:solidFill>
                  <a:srgbClr val="00B0F0"/>
                </a:solidFill>
              </a:rPr>
              <a:t>serveWMS</a:t>
            </a:r>
            <a:endParaRPr lang="en-US" sz="800" b="1">
              <a:solidFill>
                <a:srgbClr val="00B0F0"/>
              </a:solidFill>
            </a:endParaRPr>
          </a:p>
          <a:p>
            <a:pPr algn="l"/>
            <a:r>
              <a:rPr lang="en-US" sz="800" b="1"/>
              <a:t>Get tiles’ data</a:t>
            </a:r>
          </a:p>
          <a:p>
            <a:pPr algn="l"/>
            <a:r>
              <a:rPr lang="en-US" sz="800" b="1"/>
              <a:t>Send to the web</a:t>
            </a:r>
            <a:endParaRPr lang="en-US" sz="800"/>
          </a:p>
          <a:p>
            <a:pPr algn="l"/>
            <a:endParaRPr lang="en-US" sz="1050" b="1"/>
          </a:p>
        </p:txBody>
      </p:sp>
      <p:sp>
        <p:nvSpPr>
          <p:cNvPr id="14" name="Text Placeholder 13">
            <a:extLst>
              <a:ext uri="{FF2B5EF4-FFF2-40B4-BE49-F238E27FC236}">
                <a16:creationId xmlns:a16="http://schemas.microsoft.com/office/drawing/2014/main" id="{9EFD1FD8-37C4-4591-A698-CB3B4B2DE0DD}"/>
              </a:ext>
            </a:extLst>
          </p:cNvPr>
          <p:cNvSpPr>
            <a:spLocks noGrp="1"/>
          </p:cNvSpPr>
          <p:nvPr>
            <p:ph type="body" sz="quarter" idx="4294967295"/>
          </p:nvPr>
        </p:nvSpPr>
        <p:spPr>
          <a:xfrm>
            <a:off x="5885940" y="1455530"/>
            <a:ext cx="2068694" cy="1159565"/>
          </a:xfrm>
          <a:gradFill flip="none" rotWithShape="1">
            <a:gsLst>
              <a:gs pos="0">
                <a:srgbClr val="604878">
                  <a:tint val="66000"/>
                  <a:satMod val="160000"/>
                </a:srgbClr>
              </a:gs>
              <a:gs pos="50000">
                <a:srgbClr val="604878">
                  <a:tint val="44500"/>
                  <a:satMod val="160000"/>
                </a:srgbClr>
              </a:gs>
              <a:gs pos="100000">
                <a:srgbClr val="604878">
                  <a:tint val="23500"/>
                  <a:satMod val="160000"/>
                </a:srgbClr>
              </a:gs>
            </a:gsLst>
            <a:lin ang="5400000" scaled="1"/>
            <a:tileRect/>
          </a:gradFill>
        </p:spPr>
        <p:txBody>
          <a:bodyPr>
            <a:normAutofit/>
          </a:bodyPr>
          <a:lstStyle/>
          <a:p>
            <a:pPr algn="l"/>
            <a:r>
              <a:rPr lang="en-US" sz="800" b="1"/>
              <a:t>Sanity checks</a:t>
            </a:r>
          </a:p>
          <a:p>
            <a:pPr algn="l"/>
            <a:r>
              <a:rPr lang="en-US" sz="800" b="1"/>
              <a:t>Find layer index</a:t>
            </a:r>
          </a:p>
          <a:p>
            <a:pPr algn="l"/>
            <a:r>
              <a:rPr lang="en-US" sz="800" b="1"/>
              <a:t>Prepare request for MAS</a:t>
            </a:r>
          </a:p>
          <a:p>
            <a:pPr algn="l"/>
            <a:r>
              <a:rPr lang="en-US" sz="800" b="1"/>
              <a:t>Get data from MAS server</a:t>
            </a:r>
          </a:p>
        </p:txBody>
      </p:sp>
      <p:sp>
        <p:nvSpPr>
          <p:cNvPr id="6" name="Text Placeholder 5">
            <a:extLst>
              <a:ext uri="{FF2B5EF4-FFF2-40B4-BE49-F238E27FC236}">
                <a16:creationId xmlns:a16="http://schemas.microsoft.com/office/drawing/2014/main" id="{DDF732AD-9B2B-4AB7-A555-574842C41F0F}"/>
              </a:ext>
            </a:extLst>
          </p:cNvPr>
          <p:cNvSpPr>
            <a:spLocks noGrp="1"/>
          </p:cNvSpPr>
          <p:nvPr>
            <p:ph type="body" sz="quarter" idx="4294967295"/>
          </p:nvPr>
        </p:nvSpPr>
        <p:spPr>
          <a:xfrm>
            <a:off x="1343801" y="5020487"/>
            <a:ext cx="2077963" cy="1159878"/>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p:spPr>
        <p:txBody>
          <a:bodyPr>
            <a:normAutofit/>
          </a:bodyPr>
          <a:lstStyle/>
          <a:p>
            <a:r>
              <a:rPr lang="en-US" sz="800" b="1"/>
              <a:t>Define variables</a:t>
            </a:r>
          </a:p>
          <a:p>
            <a:r>
              <a:rPr lang="en-US" sz="800" b="1"/>
              <a:t>Check files and configuration</a:t>
            </a:r>
          </a:p>
          <a:p>
            <a:r>
              <a:rPr lang="en-US" sz="800" b="1"/>
              <a:t>Build config map</a:t>
            </a:r>
          </a:p>
          <a:p>
            <a:r>
              <a:rPr lang="en-US" sz="800" b="1"/>
              <a:t>Run GSKY server as a daemon</a:t>
            </a:r>
          </a:p>
          <a:p>
            <a:endParaRPr lang="en-US" sz="800" b="1"/>
          </a:p>
          <a:p>
            <a:pPr marL="0" indent="0" algn="l">
              <a:buNone/>
            </a:pPr>
            <a:endParaRPr lang="en-US" sz="800" b="1"/>
          </a:p>
          <a:p>
            <a:pPr algn="l">
              <a:buFontTx/>
              <a:buChar char="-"/>
            </a:pPr>
            <a:endParaRPr lang="en-US" sz="800" b="1"/>
          </a:p>
          <a:p>
            <a:pPr algn="l">
              <a:buFontTx/>
              <a:buChar char="-"/>
            </a:pPr>
            <a:endParaRPr lang="en-US" sz="800" b="1"/>
          </a:p>
        </p:txBody>
      </p:sp>
      <p:sp>
        <p:nvSpPr>
          <p:cNvPr id="7" name="Text Placeholder 6">
            <a:extLst>
              <a:ext uri="{FF2B5EF4-FFF2-40B4-BE49-F238E27FC236}">
                <a16:creationId xmlns:a16="http://schemas.microsoft.com/office/drawing/2014/main" id="{7E698899-451C-4012-A03B-438076B22A0B}"/>
              </a:ext>
            </a:extLst>
          </p:cNvPr>
          <p:cNvSpPr>
            <a:spLocks noGrp="1"/>
          </p:cNvSpPr>
          <p:nvPr>
            <p:ph type="body" sz="quarter" idx="4294967295"/>
          </p:nvPr>
        </p:nvSpPr>
        <p:spPr>
          <a:xfrm>
            <a:off x="4363603" y="4626486"/>
            <a:ext cx="2068694" cy="391634"/>
          </a:xfr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5400000" scaled="1"/>
            <a:tileRect/>
          </a:gradFill>
        </p:spPr>
        <p:txBody>
          <a:bodyPr>
            <a:normAutofit/>
          </a:bodyPr>
          <a:lstStyle/>
          <a:p>
            <a:pPr marL="0" indent="0" algn="l">
              <a:buNone/>
            </a:pPr>
            <a:r>
              <a:rPr lang="en-US" sz="1400" b="1"/>
              <a:t>func serveWMS()</a:t>
            </a:r>
          </a:p>
        </p:txBody>
      </p:sp>
      <p:sp>
        <p:nvSpPr>
          <p:cNvPr id="10" name="Text Placeholder 9">
            <a:extLst>
              <a:ext uri="{FF2B5EF4-FFF2-40B4-BE49-F238E27FC236}">
                <a16:creationId xmlns:a16="http://schemas.microsoft.com/office/drawing/2014/main" id="{7F91FCB5-969A-4197-B988-F9A876336008}"/>
              </a:ext>
            </a:extLst>
          </p:cNvPr>
          <p:cNvSpPr>
            <a:spLocks noGrp="1"/>
          </p:cNvSpPr>
          <p:nvPr>
            <p:ph type="body" sz="quarter" idx="4294967295"/>
          </p:nvPr>
        </p:nvSpPr>
        <p:spPr>
          <a:xfrm>
            <a:off x="7309033" y="5020487"/>
            <a:ext cx="2068694" cy="1159565"/>
          </a:xfrm>
          <a:gradFill flip="none" rotWithShape="1">
            <a:gsLst>
              <a:gs pos="0">
                <a:srgbClr val="C19859">
                  <a:tint val="66000"/>
                  <a:satMod val="160000"/>
                </a:srgbClr>
              </a:gs>
              <a:gs pos="50000">
                <a:srgbClr val="C19859">
                  <a:tint val="44500"/>
                  <a:satMod val="160000"/>
                </a:srgbClr>
              </a:gs>
              <a:gs pos="100000">
                <a:srgbClr val="C19859">
                  <a:tint val="23500"/>
                  <a:satMod val="160000"/>
                </a:srgbClr>
              </a:gs>
            </a:gsLst>
            <a:lin ang="16200000" scaled="1"/>
            <a:tileRect/>
          </a:gradFill>
        </p:spPr>
        <p:txBody>
          <a:bodyPr>
            <a:normAutofit/>
          </a:bodyPr>
          <a:lstStyle/>
          <a:p>
            <a:pPr algn="l"/>
            <a:r>
              <a:rPr lang="en-US" sz="800" b="1"/>
              <a:t>Validate the data</a:t>
            </a:r>
          </a:p>
          <a:p>
            <a:pPr algn="l"/>
            <a:r>
              <a:rPr lang="en-US" sz="800" b="1"/>
              <a:t>Check zoom level</a:t>
            </a:r>
          </a:p>
          <a:p>
            <a:pPr algn="l"/>
            <a:r>
              <a:rPr lang="en-US" sz="800" b="1"/>
              <a:t>Prepare the data</a:t>
            </a:r>
          </a:p>
          <a:p>
            <a:pPr algn="l"/>
            <a:r>
              <a:rPr lang="en-US" sz="800" b="1"/>
              <a:t>Write out to the web</a:t>
            </a:r>
          </a:p>
        </p:txBody>
      </p:sp>
      <p:sp>
        <p:nvSpPr>
          <p:cNvPr id="9" name="Text Placeholder 8">
            <a:extLst>
              <a:ext uri="{FF2B5EF4-FFF2-40B4-BE49-F238E27FC236}">
                <a16:creationId xmlns:a16="http://schemas.microsoft.com/office/drawing/2014/main" id="{A45D0C56-3BA5-487F-850D-EDB088C97387}"/>
              </a:ext>
            </a:extLst>
          </p:cNvPr>
          <p:cNvSpPr>
            <a:spLocks noGrp="1"/>
          </p:cNvSpPr>
          <p:nvPr>
            <p:ph type="body" sz="quarter" idx="4294967295"/>
          </p:nvPr>
        </p:nvSpPr>
        <p:spPr>
          <a:xfrm>
            <a:off x="7318301" y="4626486"/>
            <a:ext cx="2068694" cy="391634"/>
          </a:xfrm>
          <a:gradFill flip="none" rotWithShape="1">
            <a:gsLst>
              <a:gs pos="0">
                <a:srgbClr val="C19859">
                  <a:tint val="66000"/>
                  <a:satMod val="160000"/>
                </a:srgbClr>
              </a:gs>
              <a:gs pos="50000">
                <a:srgbClr val="C19859">
                  <a:tint val="44500"/>
                  <a:satMod val="160000"/>
                </a:srgbClr>
              </a:gs>
              <a:gs pos="100000">
                <a:srgbClr val="C19859">
                  <a:tint val="23500"/>
                  <a:satMod val="160000"/>
                </a:srgbClr>
              </a:gs>
            </a:gsLst>
            <a:lin ang="5400000" scaled="1"/>
            <a:tileRect/>
          </a:gradFill>
        </p:spPr>
        <p:txBody>
          <a:bodyPr>
            <a:normAutofit/>
          </a:bodyPr>
          <a:lstStyle/>
          <a:p>
            <a:pPr marL="0" indent="0" algn="l">
              <a:buNone/>
            </a:pPr>
            <a:r>
              <a:rPr lang="en-US" sz="1400" b="1">
                <a:solidFill>
                  <a:schemeClr val="tx1"/>
                </a:solidFill>
              </a:rPr>
              <a:t>Serve The Data</a:t>
            </a:r>
          </a:p>
        </p:txBody>
      </p:sp>
      <p:sp>
        <p:nvSpPr>
          <p:cNvPr id="5" name="Text Placeholder 4">
            <a:extLst>
              <a:ext uri="{FF2B5EF4-FFF2-40B4-BE49-F238E27FC236}">
                <a16:creationId xmlns:a16="http://schemas.microsoft.com/office/drawing/2014/main" id="{13B92369-599A-4F81-A928-2DF2B9E096A3}"/>
              </a:ext>
            </a:extLst>
          </p:cNvPr>
          <p:cNvSpPr>
            <a:spLocks noGrp="1"/>
          </p:cNvSpPr>
          <p:nvPr>
            <p:ph type="body" sz="quarter" idx="4294967295"/>
          </p:nvPr>
        </p:nvSpPr>
        <p:spPr>
          <a:xfrm>
            <a:off x="1353070" y="4626486"/>
            <a:ext cx="2068694" cy="391634"/>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p:spPr>
        <p:txBody>
          <a:bodyPr>
            <a:normAutofit/>
          </a:bodyPr>
          <a:lstStyle/>
          <a:p>
            <a:pPr marL="0" indent="0" algn="l">
              <a:buNone/>
            </a:pPr>
            <a:r>
              <a:rPr lang="en-US" sz="1400" b="1"/>
              <a:t>func init()</a:t>
            </a:r>
          </a:p>
        </p:txBody>
      </p:sp>
      <p:sp>
        <p:nvSpPr>
          <p:cNvPr id="34" name="Rectangle 33">
            <a:extLst>
              <a:ext uri="{FF2B5EF4-FFF2-40B4-BE49-F238E27FC236}">
                <a16:creationId xmlns:a16="http://schemas.microsoft.com/office/drawing/2014/main" id="{241AD61D-F401-48B7-9A8C-71E3DBAD4BBD}"/>
              </a:ext>
            </a:extLst>
          </p:cNvPr>
          <p:cNvSpPr/>
          <p:nvPr/>
        </p:nvSpPr>
        <p:spPr>
          <a:xfrm>
            <a:off x="7628303" y="6470928"/>
            <a:ext cx="356635"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custDataLst>
      <p:tags r:id="rId1"/>
    </p:custDataLst>
    <p:extLst>
      <p:ext uri="{BB962C8B-B14F-4D97-AF65-F5344CB8AC3E}">
        <p14:creationId xmlns:p14="http://schemas.microsoft.com/office/powerpoint/2010/main" val="3830135221"/>
      </p:ext>
    </p:extLst>
  </p:cSld>
  <p:clrMapOvr>
    <a:masterClrMapping/>
  </p:clrMapOvr>
  <mc:AlternateContent xmlns:mc="http://schemas.openxmlformats.org/markup-compatibility/2006" xmlns:p14="http://schemas.microsoft.com/office/powerpoint/2010/main">
    <mc:Choice Requires="p14">
      <p:transition spd="slow" p14:dur="2000" advTm="80802"/>
    </mc:Choice>
    <mc:Fallback xmlns="">
      <p:transition spd="slow" advTm="8080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10000" fill="hold"/>
                                        <p:tgtEl>
                                          <p:spTgt spid="2"/>
                                        </p:tgtEl>
                                        <p:attrNameLst>
                                          <p:attrName>3d.view.rotation.y</p:attrName>
                                        </p:attrNameLst>
                                      </p:cBhvr>
                                    </p:animRo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path" presetSubtype="0" accel="50000" decel="50000" fill="hold" grpId="0" nodeType="clickEffect">
                                  <p:stCondLst>
                                    <p:cond delay="0"/>
                                  </p:stCondLst>
                                  <p:childTnLst>
                                    <p:animMotion origin="layout" path="M -4.16667E-6 2.22222E-6 L -4.16667E-6 0.18102 " pathEditMode="relative" rAng="0" ptsTypes="AA">
                                      <p:cBhvr>
                                        <p:cTn id="15" dur="2000" fill="hold"/>
                                        <p:tgtEl>
                                          <p:spTgt spid="39"/>
                                        </p:tgtEl>
                                        <p:attrNameLst>
                                          <p:attrName>ppt_x</p:attrName>
                                          <p:attrName>ppt_y</p:attrName>
                                        </p:attrNameLst>
                                      </p:cBhvr>
                                      <p:rCtr x="0" y="9051"/>
                                    </p:animMotion>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
                                            <p:bg/>
                                          </p:spTgt>
                                        </p:tgtEl>
                                        <p:attrNameLst>
                                          <p:attrName>style.visibility</p:attrName>
                                        </p:attrNameLst>
                                      </p:cBhvr>
                                      <p:to>
                                        <p:strVal val="visible"/>
                                      </p:to>
                                    </p:set>
                                    <p:animEffect transition="in" filter="fade">
                                      <p:cBhvr>
                                        <p:cTn id="20" dur="500"/>
                                        <p:tgtEl>
                                          <p:spTgt spid="5">
                                            <p:bg/>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Effect transition="in" filter="fade">
                                      <p:cBhvr>
                                        <p:cTn id="25" dur="500"/>
                                        <p:tgtEl>
                                          <p:spTgt spid="5">
                                            <p:txEl>
                                              <p:pRg st="0" end="0"/>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bg/>
                                          </p:spTgt>
                                        </p:tgtEl>
                                        <p:attrNameLst>
                                          <p:attrName>style.visibility</p:attrName>
                                        </p:attrNameLst>
                                      </p:cBhvr>
                                      <p:to>
                                        <p:strVal val="visible"/>
                                      </p:to>
                                    </p:set>
                                    <p:animEffect transition="in" filter="fade">
                                      <p:cBhvr>
                                        <p:cTn id="28" dur="500"/>
                                        <p:tgtEl>
                                          <p:spTgt spid="6">
                                            <p:bg/>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0" end="0"/>
                                            </p:txEl>
                                          </p:spTgt>
                                        </p:tgtEl>
                                        <p:attrNameLst>
                                          <p:attrName>style.visibility</p:attrName>
                                        </p:attrNameLst>
                                      </p:cBhvr>
                                      <p:to>
                                        <p:strVal val="visible"/>
                                      </p:to>
                                    </p:set>
                                    <p:animEffect transition="in" filter="fade">
                                      <p:cBhvr>
                                        <p:cTn id="33" dur="500"/>
                                        <p:tgtEl>
                                          <p:spTgt spid="6">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1" end="1"/>
                                            </p:txEl>
                                          </p:spTgt>
                                        </p:tgtEl>
                                        <p:attrNameLst>
                                          <p:attrName>style.visibility</p:attrName>
                                        </p:attrNameLst>
                                      </p:cBhvr>
                                      <p:to>
                                        <p:strVal val="visible"/>
                                      </p:to>
                                    </p:set>
                                    <p:animEffect transition="in" filter="fade">
                                      <p:cBhvr>
                                        <p:cTn id="38" dur="500"/>
                                        <p:tgtEl>
                                          <p:spTgt spid="6">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2" end="2"/>
                                            </p:txEl>
                                          </p:spTgt>
                                        </p:tgtEl>
                                        <p:attrNameLst>
                                          <p:attrName>style.visibility</p:attrName>
                                        </p:attrNameLst>
                                      </p:cBhvr>
                                      <p:to>
                                        <p:strVal val="visible"/>
                                      </p:to>
                                    </p:set>
                                    <p:animEffect transition="in" filter="fade">
                                      <p:cBhvr>
                                        <p:cTn id="43" dur="500"/>
                                        <p:tgtEl>
                                          <p:spTgt spid="6">
                                            <p:txEl>
                                              <p:pRg st="2" end="2"/>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3" end="3"/>
                                            </p:txEl>
                                          </p:spTgt>
                                        </p:tgtEl>
                                        <p:attrNameLst>
                                          <p:attrName>style.visibility</p:attrName>
                                        </p:attrNameLst>
                                      </p:cBhvr>
                                      <p:to>
                                        <p:strVal val="visible"/>
                                      </p:to>
                                    </p:set>
                                    <p:animEffect transition="in" filter="fade">
                                      <p:cBhvr>
                                        <p:cTn id="48" dur="500"/>
                                        <p:tgtEl>
                                          <p:spTgt spid="6">
                                            <p:txEl>
                                              <p:pRg st="3" end="3"/>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64" presetClass="path" presetSubtype="0" accel="50000" decel="50000" fill="hold" grpId="0" nodeType="clickEffect">
                                  <p:stCondLst>
                                    <p:cond delay="0"/>
                                  </p:stCondLst>
                                  <p:childTnLst>
                                    <p:animMotion origin="layout" path="M 1.45833E-6 -0.00973 L 0.00286 -0.52663 " pathEditMode="relative" rAng="0" ptsTypes="AA">
                                      <p:cBhvr>
                                        <p:cTn id="52" dur="2000" fill="hold"/>
                                        <p:tgtEl>
                                          <p:spTgt spid="42"/>
                                        </p:tgtEl>
                                        <p:attrNameLst>
                                          <p:attrName>ppt_x</p:attrName>
                                          <p:attrName>ppt_y</p:attrName>
                                        </p:attrNameLst>
                                      </p:cBhvr>
                                      <p:rCtr x="143" y="-25856"/>
                                    </p:animMotion>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1">
                                            <p:bg/>
                                          </p:spTgt>
                                        </p:tgtEl>
                                        <p:attrNameLst>
                                          <p:attrName>style.visibility</p:attrName>
                                        </p:attrNameLst>
                                      </p:cBhvr>
                                      <p:to>
                                        <p:strVal val="visible"/>
                                      </p:to>
                                    </p:set>
                                    <p:animEffect transition="in" filter="fade">
                                      <p:cBhvr>
                                        <p:cTn id="57" dur="500"/>
                                        <p:tgtEl>
                                          <p:spTgt spid="11">
                                            <p:bg/>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11">
                                            <p:txEl>
                                              <p:pRg st="0" end="0"/>
                                            </p:txEl>
                                          </p:spTgt>
                                        </p:tgtEl>
                                        <p:attrNameLst>
                                          <p:attrName>style.visibility</p:attrName>
                                        </p:attrNameLst>
                                      </p:cBhvr>
                                      <p:to>
                                        <p:strVal val="visible"/>
                                      </p:to>
                                    </p:set>
                                    <p:animEffect transition="in" filter="fade">
                                      <p:cBhvr>
                                        <p:cTn id="62" dur="500"/>
                                        <p:tgtEl>
                                          <p:spTgt spid="11">
                                            <p:txEl>
                                              <p:pRg st="0" end="0"/>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2">
                                            <p:bg/>
                                          </p:spTgt>
                                        </p:tgtEl>
                                        <p:attrNameLst>
                                          <p:attrName>style.visibility</p:attrName>
                                        </p:attrNameLst>
                                      </p:cBhvr>
                                      <p:to>
                                        <p:strVal val="visible"/>
                                      </p:to>
                                    </p:set>
                                    <p:animEffect transition="in" filter="fade">
                                      <p:cBhvr>
                                        <p:cTn id="65" dur="500"/>
                                        <p:tgtEl>
                                          <p:spTgt spid="12">
                                            <p:bg/>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12">
                                            <p:txEl>
                                              <p:pRg st="0" end="0"/>
                                            </p:txEl>
                                          </p:spTgt>
                                        </p:tgtEl>
                                        <p:attrNameLst>
                                          <p:attrName>style.visibility</p:attrName>
                                        </p:attrNameLst>
                                      </p:cBhvr>
                                      <p:to>
                                        <p:strVal val="visible"/>
                                      </p:to>
                                    </p:set>
                                    <p:animEffect transition="in" filter="fade">
                                      <p:cBhvr>
                                        <p:cTn id="70" dur="500"/>
                                        <p:tgtEl>
                                          <p:spTgt spid="12">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12">
                                            <p:txEl>
                                              <p:pRg st="1" end="1"/>
                                            </p:txEl>
                                          </p:spTgt>
                                        </p:tgtEl>
                                        <p:attrNameLst>
                                          <p:attrName>style.visibility</p:attrName>
                                        </p:attrNameLst>
                                      </p:cBhvr>
                                      <p:to>
                                        <p:strVal val="visible"/>
                                      </p:to>
                                    </p:set>
                                    <p:animEffect transition="in" filter="fade">
                                      <p:cBhvr>
                                        <p:cTn id="75" dur="500"/>
                                        <p:tgtEl>
                                          <p:spTgt spid="12">
                                            <p:txEl>
                                              <p:pRg st="1" end="1"/>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12">
                                            <p:txEl>
                                              <p:pRg st="2" end="2"/>
                                            </p:txEl>
                                          </p:spTgt>
                                        </p:tgtEl>
                                        <p:attrNameLst>
                                          <p:attrName>style.visibility</p:attrName>
                                        </p:attrNameLst>
                                      </p:cBhvr>
                                      <p:to>
                                        <p:strVal val="visible"/>
                                      </p:to>
                                    </p:set>
                                    <p:animEffect transition="in" filter="fade">
                                      <p:cBhvr>
                                        <p:cTn id="80" dur="500"/>
                                        <p:tgtEl>
                                          <p:spTgt spid="12">
                                            <p:txEl>
                                              <p:pRg st="2" end="2"/>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12">
                                            <p:txEl>
                                              <p:pRg st="3" end="3"/>
                                            </p:txEl>
                                          </p:spTgt>
                                        </p:tgtEl>
                                        <p:attrNameLst>
                                          <p:attrName>style.visibility</p:attrName>
                                        </p:attrNameLst>
                                      </p:cBhvr>
                                      <p:to>
                                        <p:strVal val="visible"/>
                                      </p:to>
                                    </p:set>
                                    <p:animEffect transition="in" filter="fade">
                                      <p:cBhvr>
                                        <p:cTn id="85" dur="500"/>
                                        <p:tgtEl>
                                          <p:spTgt spid="12">
                                            <p:txEl>
                                              <p:pRg st="3" end="3"/>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42" presetClass="path" presetSubtype="0" accel="50000" decel="50000" fill="hold" grpId="0" nodeType="clickEffect">
                                  <p:stCondLst>
                                    <p:cond delay="0"/>
                                  </p:stCondLst>
                                  <p:childTnLst>
                                    <p:animMotion origin="layout" path="M 0.00078 -0.01112 L 0.00078 0.35439 " pathEditMode="relative" rAng="0" ptsTypes="AA">
                                      <p:cBhvr>
                                        <p:cTn id="89" dur="2000" fill="hold"/>
                                        <p:tgtEl>
                                          <p:spTgt spid="45"/>
                                        </p:tgtEl>
                                        <p:attrNameLst>
                                          <p:attrName>ppt_x</p:attrName>
                                          <p:attrName>ppt_y</p:attrName>
                                        </p:attrNameLst>
                                      </p:cBhvr>
                                      <p:rCtr x="0" y="18264"/>
                                    </p:animMotion>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grpId="0" nodeType="clickEffect">
                                  <p:stCondLst>
                                    <p:cond delay="0"/>
                                  </p:stCondLst>
                                  <p:childTnLst>
                                    <p:set>
                                      <p:cBhvr>
                                        <p:cTn id="93" dur="1" fill="hold">
                                          <p:stCondLst>
                                            <p:cond delay="0"/>
                                          </p:stCondLst>
                                        </p:cTn>
                                        <p:tgtEl>
                                          <p:spTgt spid="7">
                                            <p:bg/>
                                          </p:spTgt>
                                        </p:tgtEl>
                                        <p:attrNameLst>
                                          <p:attrName>style.visibility</p:attrName>
                                        </p:attrNameLst>
                                      </p:cBhvr>
                                      <p:to>
                                        <p:strVal val="visible"/>
                                      </p:to>
                                    </p:set>
                                    <p:animEffect transition="in" filter="fade">
                                      <p:cBhvr>
                                        <p:cTn id="94" dur="500"/>
                                        <p:tgtEl>
                                          <p:spTgt spid="7">
                                            <p:bg/>
                                          </p:spTgt>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7">
                                            <p:txEl>
                                              <p:pRg st="0" end="0"/>
                                            </p:txEl>
                                          </p:spTgt>
                                        </p:tgtEl>
                                        <p:attrNameLst>
                                          <p:attrName>style.visibility</p:attrName>
                                        </p:attrNameLst>
                                      </p:cBhvr>
                                      <p:to>
                                        <p:strVal val="visible"/>
                                      </p:to>
                                    </p:set>
                                    <p:animEffect transition="in" filter="fade">
                                      <p:cBhvr>
                                        <p:cTn id="99" dur="500"/>
                                        <p:tgtEl>
                                          <p:spTgt spid="7">
                                            <p:txEl>
                                              <p:pRg st="0" end="0"/>
                                            </p:txEl>
                                          </p:spTgt>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8">
                                            <p:bg/>
                                          </p:spTgt>
                                        </p:tgtEl>
                                        <p:attrNameLst>
                                          <p:attrName>style.visibility</p:attrName>
                                        </p:attrNameLst>
                                      </p:cBhvr>
                                      <p:to>
                                        <p:strVal val="visible"/>
                                      </p:to>
                                    </p:set>
                                    <p:animEffect transition="in" filter="fade">
                                      <p:cBhvr>
                                        <p:cTn id="102" dur="500"/>
                                        <p:tgtEl>
                                          <p:spTgt spid="8">
                                            <p:bg/>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8">
                                            <p:txEl>
                                              <p:pRg st="0" end="0"/>
                                            </p:txEl>
                                          </p:spTgt>
                                        </p:tgtEl>
                                        <p:attrNameLst>
                                          <p:attrName>style.visibility</p:attrName>
                                        </p:attrNameLst>
                                      </p:cBhvr>
                                      <p:to>
                                        <p:strVal val="visible"/>
                                      </p:to>
                                    </p:set>
                                    <p:animEffect transition="in" filter="fade">
                                      <p:cBhvr>
                                        <p:cTn id="107" dur="500"/>
                                        <p:tgtEl>
                                          <p:spTgt spid="8">
                                            <p:txEl>
                                              <p:pRg st="0" end="0"/>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8">
                                            <p:txEl>
                                              <p:pRg st="1" end="1"/>
                                            </p:txEl>
                                          </p:spTgt>
                                        </p:tgtEl>
                                        <p:attrNameLst>
                                          <p:attrName>style.visibility</p:attrName>
                                        </p:attrNameLst>
                                      </p:cBhvr>
                                      <p:to>
                                        <p:strVal val="visible"/>
                                      </p:to>
                                    </p:set>
                                    <p:animEffect transition="in" filter="fade">
                                      <p:cBhvr>
                                        <p:cTn id="112" dur="500"/>
                                        <p:tgtEl>
                                          <p:spTgt spid="8">
                                            <p:txEl>
                                              <p:pRg st="1" end="1"/>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8">
                                            <p:txEl>
                                              <p:pRg st="2" end="2"/>
                                            </p:txEl>
                                          </p:spTgt>
                                        </p:tgtEl>
                                        <p:attrNameLst>
                                          <p:attrName>style.visibility</p:attrName>
                                        </p:attrNameLst>
                                      </p:cBhvr>
                                      <p:to>
                                        <p:strVal val="visible"/>
                                      </p:to>
                                    </p:set>
                                    <p:animEffect transition="in" filter="fade">
                                      <p:cBhvr>
                                        <p:cTn id="117" dur="500"/>
                                        <p:tgtEl>
                                          <p:spTgt spid="8">
                                            <p:txEl>
                                              <p:pRg st="2" end="2"/>
                                            </p:txEl>
                                          </p:spTgt>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grpId="0" nodeType="clickEffect">
                                  <p:stCondLst>
                                    <p:cond delay="0"/>
                                  </p:stCondLst>
                                  <p:childTnLst>
                                    <p:set>
                                      <p:cBhvr>
                                        <p:cTn id="121" dur="1" fill="hold">
                                          <p:stCondLst>
                                            <p:cond delay="0"/>
                                          </p:stCondLst>
                                        </p:cTn>
                                        <p:tgtEl>
                                          <p:spTgt spid="8">
                                            <p:txEl>
                                              <p:pRg st="3" end="3"/>
                                            </p:txEl>
                                          </p:spTgt>
                                        </p:tgtEl>
                                        <p:attrNameLst>
                                          <p:attrName>style.visibility</p:attrName>
                                        </p:attrNameLst>
                                      </p:cBhvr>
                                      <p:to>
                                        <p:strVal val="visible"/>
                                      </p:to>
                                    </p:set>
                                    <p:animEffect transition="in" filter="fade">
                                      <p:cBhvr>
                                        <p:cTn id="122" dur="500"/>
                                        <p:tgtEl>
                                          <p:spTgt spid="8">
                                            <p:txEl>
                                              <p:pRg st="3" end="3"/>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64" presetClass="path" presetSubtype="0" accel="50000" decel="50000" fill="hold" grpId="0" nodeType="clickEffect">
                                  <p:stCondLst>
                                    <p:cond delay="0"/>
                                  </p:stCondLst>
                                  <p:childTnLst>
                                    <p:animMotion origin="layout" path="M 0.00078 -0.00972 L -0.00013 -0.52801 " pathEditMode="relative" rAng="0" ptsTypes="AA">
                                      <p:cBhvr>
                                        <p:cTn id="126" dur="2000" fill="hold"/>
                                        <p:tgtEl>
                                          <p:spTgt spid="47"/>
                                        </p:tgtEl>
                                        <p:attrNameLst>
                                          <p:attrName>ppt_x</p:attrName>
                                          <p:attrName>ppt_y</p:attrName>
                                        </p:attrNameLst>
                                      </p:cBhvr>
                                      <p:rCtr x="-52" y="-25926"/>
                                    </p:animMotion>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grpId="0" nodeType="clickEffect">
                                  <p:stCondLst>
                                    <p:cond delay="0"/>
                                  </p:stCondLst>
                                  <p:childTnLst>
                                    <p:set>
                                      <p:cBhvr>
                                        <p:cTn id="130" dur="1" fill="hold">
                                          <p:stCondLst>
                                            <p:cond delay="0"/>
                                          </p:stCondLst>
                                        </p:cTn>
                                        <p:tgtEl>
                                          <p:spTgt spid="13">
                                            <p:bg/>
                                          </p:spTgt>
                                        </p:tgtEl>
                                        <p:attrNameLst>
                                          <p:attrName>style.visibility</p:attrName>
                                        </p:attrNameLst>
                                      </p:cBhvr>
                                      <p:to>
                                        <p:strVal val="visible"/>
                                      </p:to>
                                    </p:set>
                                    <p:animEffect transition="in" filter="fade">
                                      <p:cBhvr>
                                        <p:cTn id="131" dur="500"/>
                                        <p:tgtEl>
                                          <p:spTgt spid="13">
                                            <p:bg/>
                                          </p:spTgt>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grpId="0" nodeType="clickEffect">
                                  <p:stCondLst>
                                    <p:cond delay="0"/>
                                  </p:stCondLst>
                                  <p:childTnLst>
                                    <p:set>
                                      <p:cBhvr>
                                        <p:cTn id="135" dur="1" fill="hold">
                                          <p:stCondLst>
                                            <p:cond delay="0"/>
                                          </p:stCondLst>
                                        </p:cTn>
                                        <p:tgtEl>
                                          <p:spTgt spid="13">
                                            <p:txEl>
                                              <p:pRg st="0" end="0"/>
                                            </p:txEl>
                                          </p:spTgt>
                                        </p:tgtEl>
                                        <p:attrNameLst>
                                          <p:attrName>style.visibility</p:attrName>
                                        </p:attrNameLst>
                                      </p:cBhvr>
                                      <p:to>
                                        <p:strVal val="visible"/>
                                      </p:to>
                                    </p:set>
                                    <p:animEffect transition="in" filter="fade">
                                      <p:cBhvr>
                                        <p:cTn id="136" dur="500"/>
                                        <p:tgtEl>
                                          <p:spTgt spid="13">
                                            <p:txEl>
                                              <p:pRg st="0" end="0"/>
                                            </p:txEl>
                                          </p:spTgt>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14">
                                            <p:bg/>
                                          </p:spTgt>
                                        </p:tgtEl>
                                        <p:attrNameLst>
                                          <p:attrName>style.visibility</p:attrName>
                                        </p:attrNameLst>
                                      </p:cBhvr>
                                      <p:to>
                                        <p:strVal val="visible"/>
                                      </p:to>
                                    </p:set>
                                    <p:animEffect transition="in" filter="fade">
                                      <p:cBhvr>
                                        <p:cTn id="139" dur="500"/>
                                        <p:tgtEl>
                                          <p:spTgt spid="14">
                                            <p:bg/>
                                          </p:spTgt>
                                        </p:tgtEl>
                                      </p:cBhvr>
                                    </p:animEffect>
                                  </p:childTnLst>
                                </p:cTn>
                              </p:par>
                            </p:childTnLst>
                          </p:cTn>
                        </p:par>
                      </p:childTnLst>
                    </p:cTn>
                  </p:par>
                  <p:par>
                    <p:cTn id="140" fill="hold">
                      <p:stCondLst>
                        <p:cond delay="indefinite"/>
                      </p:stCondLst>
                      <p:childTnLst>
                        <p:par>
                          <p:cTn id="141" fill="hold">
                            <p:stCondLst>
                              <p:cond delay="0"/>
                            </p:stCondLst>
                            <p:childTnLst>
                              <p:par>
                                <p:cTn id="142" presetID="10" presetClass="entr" presetSubtype="0" fill="hold" grpId="0" nodeType="clickEffect">
                                  <p:stCondLst>
                                    <p:cond delay="0"/>
                                  </p:stCondLst>
                                  <p:childTnLst>
                                    <p:set>
                                      <p:cBhvr>
                                        <p:cTn id="143" dur="1" fill="hold">
                                          <p:stCondLst>
                                            <p:cond delay="0"/>
                                          </p:stCondLst>
                                        </p:cTn>
                                        <p:tgtEl>
                                          <p:spTgt spid="14">
                                            <p:txEl>
                                              <p:pRg st="0" end="0"/>
                                            </p:txEl>
                                          </p:spTgt>
                                        </p:tgtEl>
                                        <p:attrNameLst>
                                          <p:attrName>style.visibility</p:attrName>
                                        </p:attrNameLst>
                                      </p:cBhvr>
                                      <p:to>
                                        <p:strVal val="visible"/>
                                      </p:to>
                                    </p:set>
                                    <p:animEffect transition="in" filter="fade">
                                      <p:cBhvr>
                                        <p:cTn id="144" dur="500"/>
                                        <p:tgtEl>
                                          <p:spTgt spid="14">
                                            <p:txEl>
                                              <p:pRg st="0" end="0"/>
                                            </p:txEl>
                                          </p:spTgt>
                                        </p:tgtEl>
                                      </p:cBhvr>
                                    </p:animEffect>
                                  </p:childTnLst>
                                </p:cTn>
                              </p:par>
                            </p:childTnLst>
                          </p:cTn>
                        </p:par>
                      </p:childTnLst>
                    </p:cTn>
                  </p:par>
                  <p:par>
                    <p:cTn id="145" fill="hold">
                      <p:stCondLst>
                        <p:cond delay="indefinite"/>
                      </p:stCondLst>
                      <p:childTnLst>
                        <p:par>
                          <p:cTn id="146" fill="hold">
                            <p:stCondLst>
                              <p:cond delay="0"/>
                            </p:stCondLst>
                            <p:childTnLst>
                              <p:par>
                                <p:cTn id="147" presetID="10" presetClass="entr" presetSubtype="0" fill="hold" grpId="0" nodeType="clickEffect">
                                  <p:stCondLst>
                                    <p:cond delay="0"/>
                                  </p:stCondLst>
                                  <p:childTnLst>
                                    <p:set>
                                      <p:cBhvr>
                                        <p:cTn id="148" dur="1" fill="hold">
                                          <p:stCondLst>
                                            <p:cond delay="0"/>
                                          </p:stCondLst>
                                        </p:cTn>
                                        <p:tgtEl>
                                          <p:spTgt spid="14">
                                            <p:txEl>
                                              <p:pRg st="1" end="1"/>
                                            </p:txEl>
                                          </p:spTgt>
                                        </p:tgtEl>
                                        <p:attrNameLst>
                                          <p:attrName>style.visibility</p:attrName>
                                        </p:attrNameLst>
                                      </p:cBhvr>
                                      <p:to>
                                        <p:strVal val="visible"/>
                                      </p:to>
                                    </p:set>
                                    <p:animEffect transition="in" filter="fade">
                                      <p:cBhvr>
                                        <p:cTn id="149" dur="500"/>
                                        <p:tgtEl>
                                          <p:spTgt spid="14">
                                            <p:txEl>
                                              <p:pRg st="1" end="1"/>
                                            </p:txEl>
                                          </p:spTgt>
                                        </p:tgtEl>
                                      </p:cBhvr>
                                    </p:animEffect>
                                  </p:childTnLst>
                                </p:cTn>
                              </p:par>
                            </p:childTnLst>
                          </p:cTn>
                        </p:par>
                      </p:childTnLst>
                    </p:cTn>
                  </p:par>
                  <p:par>
                    <p:cTn id="150" fill="hold">
                      <p:stCondLst>
                        <p:cond delay="indefinite"/>
                      </p:stCondLst>
                      <p:childTnLst>
                        <p:par>
                          <p:cTn id="151" fill="hold">
                            <p:stCondLst>
                              <p:cond delay="0"/>
                            </p:stCondLst>
                            <p:childTnLst>
                              <p:par>
                                <p:cTn id="152" presetID="10" presetClass="entr" presetSubtype="0" fill="hold" grpId="0" nodeType="clickEffect">
                                  <p:stCondLst>
                                    <p:cond delay="0"/>
                                  </p:stCondLst>
                                  <p:childTnLst>
                                    <p:set>
                                      <p:cBhvr>
                                        <p:cTn id="153" dur="1" fill="hold">
                                          <p:stCondLst>
                                            <p:cond delay="0"/>
                                          </p:stCondLst>
                                        </p:cTn>
                                        <p:tgtEl>
                                          <p:spTgt spid="14">
                                            <p:txEl>
                                              <p:pRg st="2" end="2"/>
                                            </p:txEl>
                                          </p:spTgt>
                                        </p:tgtEl>
                                        <p:attrNameLst>
                                          <p:attrName>style.visibility</p:attrName>
                                        </p:attrNameLst>
                                      </p:cBhvr>
                                      <p:to>
                                        <p:strVal val="visible"/>
                                      </p:to>
                                    </p:set>
                                    <p:animEffect transition="in" filter="fade">
                                      <p:cBhvr>
                                        <p:cTn id="154" dur="500"/>
                                        <p:tgtEl>
                                          <p:spTgt spid="14">
                                            <p:txEl>
                                              <p:pRg st="2" end="2"/>
                                            </p:txEl>
                                          </p:spTgt>
                                        </p:tgtEl>
                                      </p:cBhvr>
                                    </p:animEffect>
                                  </p:childTnLst>
                                </p:cTn>
                              </p:par>
                            </p:childTnLst>
                          </p:cTn>
                        </p:par>
                      </p:childTnLst>
                    </p:cTn>
                  </p:par>
                  <p:par>
                    <p:cTn id="155" fill="hold">
                      <p:stCondLst>
                        <p:cond delay="indefinite"/>
                      </p:stCondLst>
                      <p:childTnLst>
                        <p:par>
                          <p:cTn id="156" fill="hold">
                            <p:stCondLst>
                              <p:cond delay="0"/>
                            </p:stCondLst>
                            <p:childTnLst>
                              <p:par>
                                <p:cTn id="157" presetID="10" presetClass="entr" presetSubtype="0" fill="hold" grpId="0" nodeType="clickEffect">
                                  <p:stCondLst>
                                    <p:cond delay="0"/>
                                  </p:stCondLst>
                                  <p:childTnLst>
                                    <p:set>
                                      <p:cBhvr>
                                        <p:cTn id="158" dur="1" fill="hold">
                                          <p:stCondLst>
                                            <p:cond delay="0"/>
                                          </p:stCondLst>
                                        </p:cTn>
                                        <p:tgtEl>
                                          <p:spTgt spid="14">
                                            <p:txEl>
                                              <p:pRg st="3" end="3"/>
                                            </p:txEl>
                                          </p:spTgt>
                                        </p:tgtEl>
                                        <p:attrNameLst>
                                          <p:attrName>style.visibility</p:attrName>
                                        </p:attrNameLst>
                                      </p:cBhvr>
                                      <p:to>
                                        <p:strVal val="visible"/>
                                      </p:to>
                                    </p:set>
                                    <p:animEffect transition="in" filter="fade">
                                      <p:cBhvr>
                                        <p:cTn id="159" dur="500"/>
                                        <p:tgtEl>
                                          <p:spTgt spid="14">
                                            <p:txEl>
                                              <p:pRg st="3" end="3"/>
                                            </p:txEl>
                                          </p:spTgt>
                                        </p:tgtEl>
                                      </p:cBhvr>
                                    </p:animEffect>
                                  </p:childTnLst>
                                </p:cTn>
                              </p:par>
                            </p:childTnLst>
                          </p:cTn>
                        </p:par>
                      </p:childTnLst>
                    </p:cTn>
                  </p:par>
                  <p:par>
                    <p:cTn id="160" fill="hold">
                      <p:stCondLst>
                        <p:cond delay="indefinite"/>
                      </p:stCondLst>
                      <p:childTnLst>
                        <p:par>
                          <p:cTn id="161" fill="hold">
                            <p:stCondLst>
                              <p:cond delay="0"/>
                            </p:stCondLst>
                            <p:childTnLst>
                              <p:par>
                                <p:cTn id="162" presetID="42" presetClass="path" presetSubtype="0" accel="50000" decel="50000" fill="hold" grpId="0" nodeType="clickEffect">
                                  <p:stCondLst>
                                    <p:cond delay="0"/>
                                  </p:stCondLst>
                                  <p:childTnLst>
                                    <p:animMotion origin="layout" path="M 4.58333E-6 0.00139 L -0.00105 0.3456 " pathEditMode="relative" rAng="0" ptsTypes="AA">
                                      <p:cBhvr>
                                        <p:cTn id="163" dur="2000" fill="hold"/>
                                        <p:tgtEl>
                                          <p:spTgt spid="49"/>
                                        </p:tgtEl>
                                        <p:attrNameLst>
                                          <p:attrName>ppt_x</p:attrName>
                                          <p:attrName>ppt_y</p:attrName>
                                        </p:attrNameLst>
                                      </p:cBhvr>
                                      <p:rCtr x="-52" y="17199"/>
                                    </p:animMotion>
                                  </p:childTnLst>
                                </p:cTn>
                              </p:par>
                            </p:childTnLst>
                          </p:cTn>
                        </p:par>
                      </p:childTnLst>
                    </p:cTn>
                  </p:par>
                  <p:par>
                    <p:cTn id="164" fill="hold">
                      <p:stCondLst>
                        <p:cond delay="indefinite"/>
                      </p:stCondLst>
                      <p:childTnLst>
                        <p:par>
                          <p:cTn id="165" fill="hold">
                            <p:stCondLst>
                              <p:cond delay="0"/>
                            </p:stCondLst>
                            <p:childTnLst>
                              <p:par>
                                <p:cTn id="166" presetID="10" presetClass="entr" presetSubtype="0" fill="hold" grpId="0" nodeType="clickEffect">
                                  <p:stCondLst>
                                    <p:cond delay="0"/>
                                  </p:stCondLst>
                                  <p:childTnLst>
                                    <p:set>
                                      <p:cBhvr>
                                        <p:cTn id="167" dur="1" fill="hold">
                                          <p:stCondLst>
                                            <p:cond delay="0"/>
                                          </p:stCondLst>
                                        </p:cTn>
                                        <p:tgtEl>
                                          <p:spTgt spid="9">
                                            <p:bg/>
                                          </p:spTgt>
                                        </p:tgtEl>
                                        <p:attrNameLst>
                                          <p:attrName>style.visibility</p:attrName>
                                        </p:attrNameLst>
                                      </p:cBhvr>
                                      <p:to>
                                        <p:strVal val="visible"/>
                                      </p:to>
                                    </p:set>
                                    <p:animEffect transition="in" filter="fade">
                                      <p:cBhvr>
                                        <p:cTn id="168" dur="500"/>
                                        <p:tgtEl>
                                          <p:spTgt spid="9">
                                            <p:bg/>
                                          </p:spTgt>
                                        </p:tgtEl>
                                      </p:cBhvr>
                                    </p:animEffect>
                                  </p:childTnLst>
                                </p:cTn>
                              </p:par>
                            </p:childTnLst>
                          </p:cTn>
                        </p:par>
                      </p:childTnLst>
                    </p:cTn>
                  </p:par>
                  <p:par>
                    <p:cTn id="169" fill="hold">
                      <p:stCondLst>
                        <p:cond delay="indefinite"/>
                      </p:stCondLst>
                      <p:childTnLst>
                        <p:par>
                          <p:cTn id="170" fill="hold">
                            <p:stCondLst>
                              <p:cond delay="0"/>
                            </p:stCondLst>
                            <p:childTnLst>
                              <p:par>
                                <p:cTn id="171" presetID="10" presetClass="entr" presetSubtype="0" fill="hold" grpId="0" nodeType="clickEffect">
                                  <p:stCondLst>
                                    <p:cond delay="0"/>
                                  </p:stCondLst>
                                  <p:childTnLst>
                                    <p:set>
                                      <p:cBhvr>
                                        <p:cTn id="172" dur="1" fill="hold">
                                          <p:stCondLst>
                                            <p:cond delay="0"/>
                                          </p:stCondLst>
                                        </p:cTn>
                                        <p:tgtEl>
                                          <p:spTgt spid="9">
                                            <p:txEl>
                                              <p:pRg st="0" end="0"/>
                                            </p:txEl>
                                          </p:spTgt>
                                        </p:tgtEl>
                                        <p:attrNameLst>
                                          <p:attrName>style.visibility</p:attrName>
                                        </p:attrNameLst>
                                      </p:cBhvr>
                                      <p:to>
                                        <p:strVal val="visible"/>
                                      </p:to>
                                    </p:set>
                                    <p:animEffect transition="in" filter="fade">
                                      <p:cBhvr>
                                        <p:cTn id="173" dur="500"/>
                                        <p:tgtEl>
                                          <p:spTgt spid="9">
                                            <p:txEl>
                                              <p:pRg st="0" end="0"/>
                                            </p:txEl>
                                          </p:spTgt>
                                        </p:tgtEl>
                                      </p:cBhvr>
                                    </p:animEffect>
                                  </p:childTnLst>
                                </p:cTn>
                              </p:par>
                              <p:par>
                                <p:cTn id="174" presetID="10" presetClass="entr" presetSubtype="0" fill="hold" grpId="0" nodeType="withEffect">
                                  <p:stCondLst>
                                    <p:cond delay="0"/>
                                  </p:stCondLst>
                                  <p:childTnLst>
                                    <p:set>
                                      <p:cBhvr>
                                        <p:cTn id="175" dur="1" fill="hold">
                                          <p:stCondLst>
                                            <p:cond delay="0"/>
                                          </p:stCondLst>
                                        </p:cTn>
                                        <p:tgtEl>
                                          <p:spTgt spid="10">
                                            <p:bg/>
                                          </p:spTgt>
                                        </p:tgtEl>
                                        <p:attrNameLst>
                                          <p:attrName>style.visibility</p:attrName>
                                        </p:attrNameLst>
                                      </p:cBhvr>
                                      <p:to>
                                        <p:strVal val="visible"/>
                                      </p:to>
                                    </p:set>
                                    <p:animEffect transition="in" filter="fade">
                                      <p:cBhvr>
                                        <p:cTn id="176" dur="500"/>
                                        <p:tgtEl>
                                          <p:spTgt spid="10">
                                            <p:bg/>
                                          </p:spTgt>
                                        </p:tgtEl>
                                      </p:cBhvr>
                                    </p:animEffect>
                                  </p:childTnLst>
                                </p:cTn>
                              </p:par>
                            </p:childTnLst>
                          </p:cTn>
                        </p:par>
                      </p:childTnLst>
                    </p:cTn>
                  </p:par>
                  <p:par>
                    <p:cTn id="177" fill="hold">
                      <p:stCondLst>
                        <p:cond delay="indefinite"/>
                      </p:stCondLst>
                      <p:childTnLst>
                        <p:par>
                          <p:cTn id="178" fill="hold">
                            <p:stCondLst>
                              <p:cond delay="0"/>
                            </p:stCondLst>
                            <p:childTnLst>
                              <p:par>
                                <p:cTn id="179" presetID="10" presetClass="entr" presetSubtype="0" fill="hold" grpId="0" nodeType="clickEffect">
                                  <p:stCondLst>
                                    <p:cond delay="0"/>
                                  </p:stCondLst>
                                  <p:childTnLst>
                                    <p:set>
                                      <p:cBhvr>
                                        <p:cTn id="180" dur="1" fill="hold">
                                          <p:stCondLst>
                                            <p:cond delay="0"/>
                                          </p:stCondLst>
                                        </p:cTn>
                                        <p:tgtEl>
                                          <p:spTgt spid="10">
                                            <p:txEl>
                                              <p:pRg st="0" end="0"/>
                                            </p:txEl>
                                          </p:spTgt>
                                        </p:tgtEl>
                                        <p:attrNameLst>
                                          <p:attrName>style.visibility</p:attrName>
                                        </p:attrNameLst>
                                      </p:cBhvr>
                                      <p:to>
                                        <p:strVal val="visible"/>
                                      </p:to>
                                    </p:set>
                                    <p:animEffect transition="in" filter="fade">
                                      <p:cBhvr>
                                        <p:cTn id="181" dur="500"/>
                                        <p:tgtEl>
                                          <p:spTgt spid="10">
                                            <p:txEl>
                                              <p:pRg st="0" end="0"/>
                                            </p:txEl>
                                          </p:spTgt>
                                        </p:tgtEl>
                                      </p:cBhvr>
                                    </p:animEffect>
                                  </p:childTnLst>
                                </p:cTn>
                              </p:par>
                            </p:childTnLst>
                          </p:cTn>
                        </p:par>
                      </p:childTnLst>
                    </p:cTn>
                  </p:par>
                  <p:par>
                    <p:cTn id="182" fill="hold">
                      <p:stCondLst>
                        <p:cond delay="indefinite"/>
                      </p:stCondLst>
                      <p:childTnLst>
                        <p:par>
                          <p:cTn id="183" fill="hold">
                            <p:stCondLst>
                              <p:cond delay="0"/>
                            </p:stCondLst>
                            <p:childTnLst>
                              <p:par>
                                <p:cTn id="184" presetID="10" presetClass="entr" presetSubtype="0" fill="hold" grpId="0" nodeType="clickEffect">
                                  <p:stCondLst>
                                    <p:cond delay="0"/>
                                  </p:stCondLst>
                                  <p:childTnLst>
                                    <p:set>
                                      <p:cBhvr>
                                        <p:cTn id="185" dur="1" fill="hold">
                                          <p:stCondLst>
                                            <p:cond delay="0"/>
                                          </p:stCondLst>
                                        </p:cTn>
                                        <p:tgtEl>
                                          <p:spTgt spid="10">
                                            <p:txEl>
                                              <p:pRg st="1" end="1"/>
                                            </p:txEl>
                                          </p:spTgt>
                                        </p:tgtEl>
                                        <p:attrNameLst>
                                          <p:attrName>style.visibility</p:attrName>
                                        </p:attrNameLst>
                                      </p:cBhvr>
                                      <p:to>
                                        <p:strVal val="visible"/>
                                      </p:to>
                                    </p:set>
                                    <p:animEffect transition="in" filter="fade">
                                      <p:cBhvr>
                                        <p:cTn id="186" dur="500"/>
                                        <p:tgtEl>
                                          <p:spTgt spid="10">
                                            <p:txEl>
                                              <p:pRg st="1" end="1"/>
                                            </p:txEl>
                                          </p:spTgt>
                                        </p:tgtEl>
                                      </p:cBhvr>
                                    </p:animEffect>
                                  </p:childTnLst>
                                </p:cTn>
                              </p:par>
                            </p:childTnLst>
                          </p:cTn>
                        </p:par>
                      </p:childTnLst>
                    </p:cTn>
                  </p:par>
                  <p:par>
                    <p:cTn id="187" fill="hold">
                      <p:stCondLst>
                        <p:cond delay="indefinite"/>
                      </p:stCondLst>
                      <p:childTnLst>
                        <p:par>
                          <p:cTn id="188" fill="hold">
                            <p:stCondLst>
                              <p:cond delay="0"/>
                            </p:stCondLst>
                            <p:childTnLst>
                              <p:par>
                                <p:cTn id="189" presetID="10" presetClass="entr" presetSubtype="0" fill="hold" grpId="0" nodeType="clickEffect">
                                  <p:stCondLst>
                                    <p:cond delay="0"/>
                                  </p:stCondLst>
                                  <p:childTnLst>
                                    <p:set>
                                      <p:cBhvr>
                                        <p:cTn id="190" dur="1" fill="hold">
                                          <p:stCondLst>
                                            <p:cond delay="0"/>
                                          </p:stCondLst>
                                        </p:cTn>
                                        <p:tgtEl>
                                          <p:spTgt spid="10">
                                            <p:txEl>
                                              <p:pRg st="2" end="2"/>
                                            </p:txEl>
                                          </p:spTgt>
                                        </p:tgtEl>
                                        <p:attrNameLst>
                                          <p:attrName>style.visibility</p:attrName>
                                        </p:attrNameLst>
                                      </p:cBhvr>
                                      <p:to>
                                        <p:strVal val="visible"/>
                                      </p:to>
                                    </p:set>
                                    <p:animEffect transition="in" filter="fade">
                                      <p:cBhvr>
                                        <p:cTn id="191" dur="500"/>
                                        <p:tgtEl>
                                          <p:spTgt spid="10">
                                            <p:txEl>
                                              <p:pRg st="2" end="2"/>
                                            </p:txEl>
                                          </p:spTgt>
                                        </p:tgtEl>
                                      </p:cBhvr>
                                    </p:animEffect>
                                  </p:childTnLst>
                                </p:cTn>
                              </p:par>
                            </p:childTnLst>
                          </p:cTn>
                        </p:par>
                      </p:childTnLst>
                    </p:cTn>
                  </p:par>
                  <p:par>
                    <p:cTn id="192" fill="hold">
                      <p:stCondLst>
                        <p:cond delay="indefinite"/>
                      </p:stCondLst>
                      <p:childTnLst>
                        <p:par>
                          <p:cTn id="193" fill="hold">
                            <p:stCondLst>
                              <p:cond delay="0"/>
                            </p:stCondLst>
                            <p:childTnLst>
                              <p:par>
                                <p:cTn id="194" presetID="10" presetClass="entr" presetSubtype="0" fill="hold" grpId="0" nodeType="clickEffect">
                                  <p:stCondLst>
                                    <p:cond delay="0"/>
                                  </p:stCondLst>
                                  <p:childTnLst>
                                    <p:set>
                                      <p:cBhvr>
                                        <p:cTn id="195" dur="1" fill="hold">
                                          <p:stCondLst>
                                            <p:cond delay="0"/>
                                          </p:stCondLst>
                                        </p:cTn>
                                        <p:tgtEl>
                                          <p:spTgt spid="10">
                                            <p:txEl>
                                              <p:pRg st="3" end="3"/>
                                            </p:txEl>
                                          </p:spTgt>
                                        </p:tgtEl>
                                        <p:attrNameLst>
                                          <p:attrName>style.visibility</p:attrName>
                                        </p:attrNameLst>
                                      </p:cBhvr>
                                      <p:to>
                                        <p:strVal val="visible"/>
                                      </p:to>
                                    </p:set>
                                    <p:animEffect transition="in" filter="fade">
                                      <p:cBhvr>
                                        <p:cTn id="196" dur="500"/>
                                        <p:tgtEl>
                                          <p:spTgt spid="10">
                                            <p:txEl>
                                              <p:pRg st="3" end="3"/>
                                            </p:txEl>
                                          </p:spTgt>
                                        </p:tgtEl>
                                      </p:cBhvr>
                                    </p:animEffect>
                                  </p:childTnLst>
                                </p:cTn>
                              </p:par>
                            </p:childTnLst>
                          </p:cTn>
                        </p:par>
                      </p:childTnLst>
                    </p:cTn>
                  </p:par>
                  <p:par>
                    <p:cTn id="197" fill="hold">
                      <p:stCondLst>
                        <p:cond delay="indefinite"/>
                      </p:stCondLst>
                      <p:childTnLst>
                        <p:par>
                          <p:cTn id="198" fill="hold">
                            <p:stCondLst>
                              <p:cond delay="0"/>
                            </p:stCondLst>
                            <p:childTnLst>
                              <p:par>
                                <p:cTn id="199" presetID="42" presetClass="path" presetSubtype="0" accel="50000" decel="50000" fill="hold" grpId="0" nodeType="clickEffect">
                                  <p:stCondLst>
                                    <p:cond delay="0"/>
                                  </p:stCondLst>
                                  <p:childTnLst>
                                    <p:animMotion origin="layout" path="M -0.11796 -0.00833 L -0.11705 0.08264 " pathEditMode="relative" rAng="0" ptsTypes="AA">
                                      <p:cBhvr>
                                        <p:cTn id="200" dur="2000" fill="hold"/>
                                        <p:tgtEl>
                                          <p:spTgt spid="51"/>
                                        </p:tgtEl>
                                        <p:attrNameLst>
                                          <p:attrName>ppt_x</p:attrName>
                                          <p:attrName>ppt_y</p:attrName>
                                        </p:attrNameLst>
                                      </p:cBhvr>
                                      <p:rCtr x="39" y="4537"/>
                                    </p:animMotion>
                                  </p:childTnLst>
                                </p:cTn>
                              </p:par>
                            </p:childTnLst>
                          </p:cTn>
                        </p:par>
                      </p:childTnLst>
                    </p:cTn>
                  </p:par>
                  <p:par>
                    <p:cTn id="201" fill="hold">
                      <p:stCondLst>
                        <p:cond delay="indefinite"/>
                      </p:stCondLst>
                      <p:childTnLst>
                        <p:par>
                          <p:cTn id="202" fill="hold">
                            <p:stCondLst>
                              <p:cond delay="0"/>
                            </p:stCondLst>
                            <p:childTnLst>
                              <p:par>
                                <p:cTn id="203" presetID="10" presetClass="entr" presetSubtype="0" fill="hold" grpId="0" nodeType="clickEffect">
                                  <p:stCondLst>
                                    <p:cond delay="0"/>
                                  </p:stCondLst>
                                  <p:childTnLst>
                                    <p:set>
                                      <p:cBhvr>
                                        <p:cTn id="204" dur="1" fill="hold">
                                          <p:stCondLst>
                                            <p:cond delay="0"/>
                                          </p:stCondLst>
                                        </p:cTn>
                                        <p:tgtEl>
                                          <p:spTgt spid="34"/>
                                        </p:tgtEl>
                                        <p:attrNameLst>
                                          <p:attrName>style.visibility</p:attrName>
                                        </p:attrNameLst>
                                      </p:cBhvr>
                                      <p:to>
                                        <p:strVal val="visible"/>
                                      </p:to>
                                    </p:set>
                                    <p:animEffect transition="in" filter="fade">
                                      <p:cBhvr>
                                        <p:cTn id="205" dur="500"/>
                                        <p:tgtEl>
                                          <p:spTgt spid="34"/>
                                        </p:tgtEl>
                                      </p:cBhvr>
                                    </p:animEffect>
                                  </p:childTnLst>
                                </p:cTn>
                              </p:par>
                            </p:childTnLst>
                          </p:cTn>
                        </p:par>
                      </p:childTnLst>
                    </p:cTn>
                  </p:par>
                  <p:par>
                    <p:cTn id="206" fill="hold">
                      <p:stCondLst>
                        <p:cond delay="indefinite"/>
                      </p:stCondLst>
                      <p:childTnLst>
                        <p:par>
                          <p:cTn id="207" fill="hold">
                            <p:stCondLst>
                              <p:cond delay="0"/>
                            </p:stCondLst>
                            <p:childTnLst>
                              <p:par>
                                <p:cTn id="208" presetID="10" presetClass="entr" presetSubtype="0" fill="hold" grpId="0" nodeType="clickEffect">
                                  <p:stCondLst>
                                    <p:cond delay="0"/>
                                  </p:stCondLst>
                                  <p:childTnLst>
                                    <p:set>
                                      <p:cBhvr>
                                        <p:cTn id="209" dur="1" fill="hold">
                                          <p:stCondLst>
                                            <p:cond delay="0"/>
                                          </p:stCondLst>
                                        </p:cTn>
                                        <p:tgtEl>
                                          <p:spTgt spid="53"/>
                                        </p:tgtEl>
                                        <p:attrNameLst>
                                          <p:attrName>style.visibility</p:attrName>
                                        </p:attrNameLst>
                                      </p:cBhvr>
                                      <p:to>
                                        <p:strVal val="visible"/>
                                      </p:to>
                                    </p:set>
                                    <p:animEffect transition="in" filter="fade">
                                      <p:cBhvr>
                                        <p:cTn id="210"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2" grpId="0" animBg="1"/>
      <p:bldP spid="51" grpId="0" animBg="1"/>
      <p:bldP spid="47" grpId="0" animBg="1"/>
      <p:bldP spid="49" grpId="0" animBg="1"/>
      <p:bldP spid="45" grpId="0" animBg="1"/>
      <p:bldP spid="39" grpId="0" animBg="1"/>
      <p:bldP spid="8" grpId="0" build="p" animBg="1"/>
      <p:bldP spid="11" grpId="0" build="p" animBg="1"/>
      <p:bldP spid="13" grpId="0" build="p" animBg="1"/>
      <p:bldP spid="53" grpId="0"/>
      <p:bldP spid="12" grpId="0" build="p" animBg="1"/>
      <p:bldP spid="14" grpId="0" build="p" animBg="1"/>
      <p:bldP spid="6" grpId="0" build="p" animBg="1"/>
      <p:bldP spid="7" grpId="0" build="p" animBg="1"/>
      <p:bldP spid="10" grpId="0" build="p" animBg="1"/>
      <p:bldP spid="9" grpId="0" build="p" animBg="1"/>
      <p:bldP spid="5" grpId="0" build="p" animBg="1"/>
      <p:bldP spid="3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TextBox 73">
            <a:extLst>
              <a:ext uri="{FF2B5EF4-FFF2-40B4-BE49-F238E27FC236}">
                <a16:creationId xmlns:a16="http://schemas.microsoft.com/office/drawing/2014/main" id="{BE77F1F4-FED8-4594-83C5-99B12B63022A}"/>
              </a:ext>
            </a:extLst>
          </p:cNvPr>
          <p:cNvSpPr txBox="1"/>
          <p:nvPr/>
        </p:nvSpPr>
        <p:spPr>
          <a:xfrm>
            <a:off x="4235184" y="67375"/>
            <a:ext cx="4870315" cy="877163"/>
          </a:xfrm>
          <a:prstGeom prst="rect">
            <a:avLst/>
          </a:prstGeom>
          <a:solidFill>
            <a:srgbClr val="F2F2F2"/>
          </a:solidFill>
        </p:spPr>
        <p:txBody>
          <a:bodyPr wrap="square" rtlCol="0">
            <a:spAutoFit/>
          </a:bodyPr>
          <a:lstStyle/>
          <a:p>
            <a:r>
              <a:rPr lang="en-US">
                <a:latin typeface="Calibri" panose="020F0502020204030204" pitchFamily="34" charset="0"/>
                <a:cs typeface="Calibri" panose="020F0502020204030204" pitchFamily="34" charset="0"/>
              </a:rPr>
              <a:t>Main function that sets up the GSKY server</a:t>
            </a:r>
          </a:p>
          <a:p>
            <a:pPr marL="171450" indent="-171450">
              <a:buFont typeface="Arial" panose="020B0604020202020204" pitchFamily="34" charset="0"/>
              <a:buChar char="•"/>
            </a:pPr>
            <a:r>
              <a:rPr lang="en-US" sz="1100">
                <a:latin typeface="Calibri" panose="020F0502020204030204" pitchFamily="34" charset="0"/>
                <a:cs typeface="Calibri" panose="020F0502020204030204" pitchFamily="34" charset="0"/>
              </a:rPr>
              <a:t>Initialise variables, check file paths and create a configuration map.</a:t>
            </a:r>
          </a:p>
          <a:p>
            <a:pPr marL="171450" indent="-171450">
              <a:buFont typeface="Arial" panose="020B0604020202020204" pitchFamily="34" charset="0"/>
              <a:buChar char="•"/>
            </a:pPr>
            <a:r>
              <a:rPr lang="en-US" sz="1100">
                <a:latin typeface="Calibri" panose="020F0502020204030204" pitchFamily="34" charset="0"/>
                <a:cs typeface="Calibri" panose="020F0502020204030204" pitchFamily="34" charset="0"/>
              </a:rPr>
              <a:t>Start the server and listen on port 80.</a:t>
            </a:r>
          </a:p>
          <a:p>
            <a:pPr marL="171450" indent="-171450">
              <a:buFont typeface="Arial" panose="020B0604020202020204" pitchFamily="34" charset="0"/>
              <a:buChar char="•"/>
            </a:pPr>
            <a:r>
              <a:rPr lang="en-US" sz="1100">
                <a:latin typeface="Calibri" panose="020F0502020204030204" pitchFamily="34" charset="0"/>
                <a:cs typeface="Calibri" panose="020F0502020204030204" pitchFamily="34" charset="0"/>
              </a:rPr>
              <a:t>In-built mechanism to dissociate from the shell if it exits.</a:t>
            </a:r>
          </a:p>
        </p:txBody>
      </p:sp>
      <p:sp>
        <p:nvSpPr>
          <p:cNvPr id="75" name="TextBox 74">
            <a:extLst>
              <a:ext uri="{FF2B5EF4-FFF2-40B4-BE49-F238E27FC236}">
                <a16:creationId xmlns:a16="http://schemas.microsoft.com/office/drawing/2014/main" id="{F4F8BBE7-C6EE-4DD1-ACD0-3E9B9782F685}"/>
              </a:ext>
            </a:extLst>
          </p:cNvPr>
          <p:cNvSpPr txBox="1"/>
          <p:nvPr/>
        </p:nvSpPr>
        <p:spPr>
          <a:xfrm>
            <a:off x="4195081" y="132017"/>
            <a:ext cx="4870315" cy="878400"/>
          </a:xfrm>
          <a:prstGeom prst="rect">
            <a:avLst/>
          </a:prstGeom>
          <a:solidFill>
            <a:srgbClr val="F2F2F2"/>
          </a:solidFill>
        </p:spPr>
        <p:txBody>
          <a:bodyPr wrap="square" rtlCol="0">
            <a:spAutoFit/>
          </a:bodyPr>
          <a:lstStyle/>
          <a:p>
            <a:endParaRPr lang="en-US" sz="1100">
              <a:latin typeface="Calibri" panose="020F0502020204030204" pitchFamily="34" charset="0"/>
              <a:cs typeface="Calibri" panose="020F0502020204030204" pitchFamily="34" charset="0"/>
            </a:endParaRPr>
          </a:p>
          <a:p>
            <a:endParaRPr lang="en-US" sz="1100">
              <a:latin typeface="Calibri" panose="020F0502020204030204" pitchFamily="34" charset="0"/>
              <a:cs typeface="Calibri" panose="020F0502020204030204" pitchFamily="34" charset="0"/>
            </a:endParaRPr>
          </a:p>
          <a:p>
            <a:endParaRPr lang="en-AU" sz="1100">
              <a:latin typeface="Calibri" panose="020F0502020204030204" pitchFamily="34" charset="0"/>
              <a:cs typeface="Calibri" panose="020F0502020204030204" pitchFamily="34" charset="0"/>
            </a:endParaRPr>
          </a:p>
        </p:txBody>
      </p:sp>
      <mc:AlternateContent xmlns:mc="http://schemas.openxmlformats.org/markup-compatibility/2006" xmlns:am3d="http://schemas.microsoft.com/office/drawing/2017/model3d">
        <mc:Choice Requires="am3d">
          <p:graphicFrame>
            <p:nvGraphicFramePr>
              <p:cNvPr id="61" name="3D Model 60" descr="Satellite">
                <a:extLst>
                  <a:ext uri="{FF2B5EF4-FFF2-40B4-BE49-F238E27FC236}">
                    <a16:creationId xmlns:a16="http://schemas.microsoft.com/office/drawing/2014/main" id="{834D8D60-E844-457E-A903-064FC083D565}"/>
                  </a:ext>
                </a:extLst>
              </p:cNvPr>
              <p:cNvGraphicFramePr>
                <a:graphicFrameLocks noChangeAspect="1"/>
              </p:cNvGraphicFramePr>
              <p:nvPr>
                <p:extLst>
                  <p:ext uri="{D42A27DB-BD31-4B8C-83A1-F6EECF244321}">
                    <p14:modId xmlns:p14="http://schemas.microsoft.com/office/powerpoint/2010/main" val="875273007"/>
                  </p:ext>
                </p:extLst>
              </p:nvPr>
            </p:nvGraphicFramePr>
            <p:xfrm>
              <a:off x="3429423" y="4452281"/>
              <a:ext cx="1608282" cy="770833"/>
            </p:xfrm>
            <a:graphic>
              <a:graphicData uri="http://schemas.microsoft.com/office/drawing/2017/model3d">
                <am3d:model3d r:embed="rId3">
                  <am3d:spPr>
                    <a:xfrm>
                      <a:off x="0" y="0"/>
                      <a:ext cx="1608282" cy="770833"/>
                    </a:xfrm>
                    <a:prstGeom prst="rect">
                      <a:avLst/>
                    </a:prstGeom>
                  </am3d:spPr>
                  <am3d:camera>
                    <am3d:pos x="0" y="0" z="52685678"/>
                    <am3d:up dx="0" dy="36000000" dz="0"/>
                    <am3d:lookAt x="0" y="0" z="0"/>
                    <am3d:perspective fov="2700000"/>
                  </am3d:camera>
                  <am3d:trans>
                    <am3d:meterPerModelUnit n="288082" d="1000000"/>
                    <am3d:preTrans dx="0" dy="-8254282" dz="0"/>
                    <am3d:scale>
                      <am3d:sx n="1000000" d="1000000"/>
                      <am3d:sy n="1000000" d="1000000"/>
                      <am3d:sz n="1000000" d="1000000"/>
                    </am3d:scale>
                    <am3d:rot ax="-8684253" ay="1705507" az="-9683931"/>
                    <am3d:postTrans dx="0" dy="0" dz="0"/>
                  </am3d:trans>
                  <am3d:attrSrcUrl r:id="rId4"/>
                  <am3d:raster rName="Office3DRenderer" rVer="16.0.8326">
                    <am3d:blip r:embed="rId5"/>
                  </am3d:raster>
                  <am3d:objViewport viewportSz="170344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61" name="3D Model 60" descr="Satellite">
                <a:extLst>
                  <a:ext uri="{FF2B5EF4-FFF2-40B4-BE49-F238E27FC236}">
                    <a16:creationId xmlns:a16="http://schemas.microsoft.com/office/drawing/2014/main" id="{834D8D60-E844-457E-A903-064FC083D565}"/>
                  </a:ext>
                </a:extLst>
              </p:cNvPr>
              <p:cNvPicPr>
                <a:picLocks noGrp="1" noRot="1" noChangeAspect="1" noMove="1" noResize="1" noEditPoints="1" noAdjustHandles="1" noChangeArrowheads="1" noChangeShapeType="1" noCrop="1"/>
              </p:cNvPicPr>
              <p:nvPr/>
            </p:nvPicPr>
            <p:blipFill>
              <a:blip r:embed="rId10"/>
              <a:stretch>
                <a:fillRect/>
              </a:stretch>
            </p:blipFill>
            <p:spPr>
              <a:xfrm>
                <a:off x="3429423" y="4452281"/>
                <a:ext cx="1608282" cy="770833"/>
              </a:xfrm>
              <a:prstGeom prst="rect">
                <a:avLst/>
              </a:prstGeom>
            </p:spPr>
          </p:pic>
        </mc:Fallback>
      </mc:AlternateContent>
      <p:sp>
        <p:nvSpPr>
          <p:cNvPr id="66" name="Rectangle 65">
            <a:extLst>
              <a:ext uri="{FF2B5EF4-FFF2-40B4-BE49-F238E27FC236}">
                <a16:creationId xmlns:a16="http://schemas.microsoft.com/office/drawing/2014/main" id="{11B41505-9EE6-474B-8295-8F9571D01FA2}"/>
              </a:ext>
            </a:extLst>
          </p:cNvPr>
          <p:cNvSpPr/>
          <p:nvPr/>
        </p:nvSpPr>
        <p:spPr>
          <a:xfrm>
            <a:off x="3576897" y="4544478"/>
            <a:ext cx="1470383" cy="70598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7" name="Oval 66">
            <a:extLst>
              <a:ext uri="{FF2B5EF4-FFF2-40B4-BE49-F238E27FC236}">
                <a16:creationId xmlns:a16="http://schemas.microsoft.com/office/drawing/2014/main" id="{FEEA006F-87E6-4B7A-B0EF-D05B99772489}"/>
              </a:ext>
            </a:extLst>
          </p:cNvPr>
          <p:cNvSpPr/>
          <p:nvPr/>
        </p:nvSpPr>
        <p:spPr>
          <a:xfrm>
            <a:off x="4950575" y="315162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5" name="Oval 54">
            <a:extLst>
              <a:ext uri="{FF2B5EF4-FFF2-40B4-BE49-F238E27FC236}">
                <a16:creationId xmlns:a16="http://schemas.microsoft.com/office/drawing/2014/main" id="{41E1078C-E79A-4A4A-AEAC-65D971234701}"/>
              </a:ext>
            </a:extLst>
          </p:cNvPr>
          <p:cNvSpPr/>
          <p:nvPr/>
        </p:nvSpPr>
        <p:spPr>
          <a:xfrm>
            <a:off x="4919248" y="3132665"/>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6" name="Rectangle 55">
            <a:extLst>
              <a:ext uri="{FF2B5EF4-FFF2-40B4-BE49-F238E27FC236}">
                <a16:creationId xmlns:a16="http://schemas.microsoft.com/office/drawing/2014/main" id="{4B8BA708-8448-4338-81D9-9DA8AFFB0F46}"/>
              </a:ext>
            </a:extLst>
          </p:cNvPr>
          <p:cNvSpPr/>
          <p:nvPr/>
        </p:nvSpPr>
        <p:spPr>
          <a:xfrm>
            <a:off x="4803194" y="2994178"/>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Oval 71">
            <a:extLst>
              <a:ext uri="{FF2B5EF4-FFF2-40B4-BE49-F238E27FC236}">
                <a16:creationId xmlns:a16="http://schemas.microsoft.com/office/drawing/2014/main" id="{3593C755-A96E-429D-9643-A8A6A313FBDF}"/>
              </a:ext>
            </a:extLst>
          </p:cNvPr>
          <p:cNvSpPr/>
          <p:nvPr/>
        </p:nvSpPr>
        <p:spPr>
          <a:xfrm>
            <a:off x="3899922" y="5693939"/>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Rectangle 72">
            <a:extLst>
              <a:ext uri="{FF2B5EF4-FFF2-40B4-BE49-F238E27FC236}">
                <a16:creationId xmlns:a16="http://schemas.microsoft.com/office/drawing/2014/main" id="{8BFF039A-E31F-498D-8D5E-109DA897C00D}"/>
              </a:ext>
            </a:extLst>
          </p:cNvPr>
          <p:cNvSpPr/>
          <p:nvPr/>
        </p:nvSpPr>
        <p:spPr>
          <a:xfrm>
            <a:off x="3816370" y="5526583"/>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9" name="Oval 68">
            <a:extLst>
              <a:ext uri="{FF2B5EF4-FFF2-40B4-BE49-F238E27FC236}">
                <a16:creationId xmlns:a16="http://schemas.microsoft.com/office/drawing/2014/main" id="{5D6DEBF4-4D6F-4363-9C99-964CECAED65B}"/>
              </a:ext>
            </a:extLst>
          </p:cNvPr>
          <p:cNvSpPr/>
          <p:nvPr/>
        </p:nvSpPr>
        <p:spPr>
          <a:xfrm>
            <a:off x="3228788" y="1956284"/>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8" name="Oval 47">
            <a:extLst>
              <a:ext uri="{FF2B5EF4-FFF2-40B4-BE49-F238E27FC236}">
                <a16:creationId xmlns:a16="http://schemas.microsoft.com/office/drawing/2014/main" id="{3693F34A-94BD-4608-9107-4BB897427EBE}"/>
              </a:ext>
            </a:extLst>
          </p:cNvPr>
          <p:cNvSpPr/>
          <p:nvPr/>
        </p:nvSpPr>
        <p:spPr>
          <a:xfrm>
            <a:off x="3322941" y="191043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0" name="Rectangle 49">
            <a:extLst>
              <a:ext uri="{FF2B5EF4-FFF2-40B4-BE49-F238E27FC236}">
                <a16:creationId xmlns:a16="http://schemas.microsoft.com/office/drawing/2014/main" id="{8439890C-E870-4FB6-B8F3-CD8A9BA0856A}"/>
              </a:ext>
            </a:extLst>
          </p:cNvPr>
          <p:cNvSpPr/>
          <p:nvPr/>
        </p:nvSpPr>
        <p:spPr>
          <a:xfrm>
            <a:off x="3214819" y="1711883"/>
            <a:ext cx="261256" cy="49361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4" name="Oval 63">
            <a:extLst>
              <a:ext uri="{FF2B5EF4-FFF2-40B4-BE49-F238E27FC236}">
                <a16:creationId xmlns:a16="http://schemas.microsoft.com/office/drawing/2014/main" id="{9F3E8EE3-022F-4A8D-AE18-858826D35300}"/>
              </a:ext>
            </a:extLst>
          </p:cNvPr>
          <p:cNvSpPr/>
          <p:nvPr/>
        </p:nvSpPr>
        <p:spPr>
          <a:xfrm>
            <a:off x="4160215" y="6531838"/>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5" name="Rectangle 64">
            <a:extLst>
              <a:ext uri="{FF2B5EF4-FFF2-40B4-BE49-F238E27FC236}">
                <a16:creationId xmlns:a16="http://schemas.microsoft.com/office/drawing/2014/main" id="{5A055467-179F-4A3C-AB67-07C4B755705C}"/>
              </a:ext>
            </a:extLst>
          </p:cNvPr>
          <p:cNvSpPr/>
          <p:nvPr/>
        </p:nvSpPr>
        <p:spPr>
          <a:xfrm>
            <a:off x="4063946" y="6370207"/>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Oval 5">
            <a:extLst>
              <a:ext uri="{FF2B5EF4-FFF2-40B4-BE49-F238E27FC236}">
                <a16:creationId xmlns:a16="http://schemas.microsoft.com/office/drawing/2014/main" id="{FB1F807C-0462-4906-B224-401AEFFE4528}"/>
              </a:ext>
            </a:extLst>
          </p:cNvPr>
          <p:cNvSpPr/>
          <p:nvPr/>
        </p:nvSpPr>
        <p:spPr>
          <a:xfrm>
            <a:off x="1992087" y="126655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8" name="Oval 27">
            <a:extLst>
              <a:ext uri="{FF2B5EF4-FFF2-40B4-BE49-F238E27FC236}">
                <a16:creationId xmlns:a16="http://schemas.microsoft.com/office/drawing/2014/main" id="{5329602F-E7D6-4E9F-907B-CC24670326A9}"/>
              </a:ext>
            </a:extLst>
          </p:cNvPr>
          <p:cNvSpPr/>
          <p:nvPr/>
        </p:nvSpPr>
        <p:spPr>
          <a:xfrm>
            <a:off x="1992085" y="141895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a:extLst>
              <a:ext uri="{FF2B5EF4-FFF2-40B4-BE49-F238E27FC236}">
                <a16:creationId xmlns:a16="http://schemas.microsoft.com/office/drawing/2014/main" id="{3A82B498-1163-4758-97F4-725A1A018397}"/>
              </a:ext>
            </a:extLst>
          </p:cNvPr>
          <p:cNvSpPr>
            <a:spLocks noGrp="1"/>
          </p:cNvSpPr>
          <p:nvPr>
            <p:ph type="title"/>
          </p:nvPr>
        </p:nvSpPr>
        <p:spPr>
          <a:xfrm>
            <a:off x="445402" y="207551"/>
            <a:ext cx="3808966" cy="644475"/>
          </a:xfrm>
        </p:spPr>
        <p:txBody>
          <a:bodyPr/>
          <a:lstStyle/>
          <a:p>
            <a:r>
              <a:rPr lang="en-US" b="1">
                <a:ln w="0"/>
                <a:solidFill>
                  <a:schemeClr val="tx1"/>
                </a:solidFill>
                <a:effectLst>
                  <a:reflection blurRad="6350" stA="53000" endA="300" endPos="35500" dir="5400000" sy="-90000" algn="bl" rotWithShape="0"/>
                </a:effectLst>
              </a:rPr>
              <a:t>ows.go:</a:t>
            </a:r>
            <a:r>
              <a:rPr lang="en-US" b="1">
                <a:ln w="0"/>
                <a:solidFill>
                  <a:srgbClr val="002060"/>
                </a:solidFill>
                <a:effectLst>
                  <a:reflection blurRad="6350" stA="53000" endA="300" endPos="35500" dir="5400000" sy="-90000" algn="bl" rotWithShape="0"/>
                </a:effectLst>
              </a:rPr>
              <a:t> </a:t>
            </a:r>
            <a:r>
              <a:rPr lang="en-US" b="1">
                <a:ln w="0"/>
                <a:solidFill>
                  <a:srgbClr val="C00000"/>
                </a:solidFill>
                <a:effectLst>
                  <a:reflection blurRad="6350" stA="53000" endA="300" endPos="35500" dir="5400000" sy="-90000" algn="bl" rotWithShape="0"/>
                </a:effectLst>
              </a:rPr>
              <a:t>func</a:t>
            </a:r>
            <a:r>
              <a:rPr lang="en-US" b="1">
                <a:ln w="0"/>
                <a:solidFill>
                  <a:srgbClr val="002060"/>
                </a:solidFill>
                <a:effectLst>
                  <a:reflection blurRad="6350" stA="53000" endA="300" endPos="35500" dir="5400000" sy="-90000" algn="bl" rotWithShape="0"/>
                </a:effectLst>
              </a:rPr>
              <a:t> </a:t>
            </a:r>
            <a:r>
              <a:rPr lang="en-GB" b="1"/>
              <a:t>init</a:t>
            </a:r>
            <a:r>
              <a:rPr lang="en-US" b="1">
                <a:ln w="0"/>
                <a:solidFill>
                  <a:srgbClr val="002060"/>
                </a:solidFill>
                <a:effectLst>
                  <a:reflection blurRad="6350" stA="53000" endA="300" endPos="35500" dir="5400000" sy="-90000" algn="bl" rotWithShape="0"/>
                </a:effectLst>
              </a:rPr>
              <a:t>()</a:t>
            </a:r>
            <a:endParaRPr lang="en-AU" b="1">
              <a:ln w="0"/>
              <a:solidFill>
                <a:srgbClr val="002060"/>
              </a:solidFill>
              <a:effectLst>
                <a:reflection blurRad="6350" stA="53000" endA="300" endPos="35500" dir="5400000" sy="-90000" algn="bl" rotWithShape="0"/>
              </a:effectLst>
            </a:endParaRPr>
          </a:p>
        </p:txBody>
      </p:sp>
      <p:sp>
        <p:nvSpPr>
          <p:cNvPr id="20" name="TextBox 19">
            <a:extLst>
              <a:ext uri="{FF2B5EF4-FFF2-40B4-BE49-F238E27FC236}">
                <a16:creationId xmlns:a16="http://schemas.microsoft.com/office/drawing/2014/main" id="{56FDA093-DD47-4FAC-B439-B95FD8322CFA}"/>
              </a:ext>
            </a:extLst>
          </p:cNvPr>
          <p:cNvSpPr txBox="1"/>
          <p:nvPr/>
        </p:nvSpPr>
        <p:spPr>
          <a:xfrm>
            <a:off x="4461545" y="1373329"/>
            <a:ext cx="1833377" cy="338554"/>
          </a:xfrm>
          <a:prstGeom prst="rect">
            <a:avLst/>
          </a:prstGeom>
          <a:noFill/>
          <a:ln>
            <a:solidFill>
              <a:schemeClr val="accent1">
                <a:shade val="50000"/>
              </a:schemeClr>
            </a:solidFill>
          </a:ln>
        </p:spPr>
        <p:txBody>
          <a:bodyPr wrap="square" rtlCol="0">
            <a:spAutoFit/>
          </a:bodyPr>
          <a:lstStyle/>
          <a:p>
            <a:r>
              <a:rPr lang="en-AU" sz="800">
                <a:latin typeface="Calibri" panose="020F0502020204030204" pitchFamily="34" charset="0"/>
                <a:cs typeface="Calibri" panose="020F0502020204030204" pitchFamily="34" charset="0"/>
              </a:rPr>
              <a:t>var EtcDir = /usr/local/etc/</a:t>
            </a:r>
          </a:p>
          <a:p>
            <a:r>
              <a:rPr lang="en-AU" sz="800">
                <a:latin typeface="Calibri" panose="020F0502020204030204" pitchFamily="34" charset="0"/>
                <a:cs typeface="Calibri" panose="020F0502020204030204" pitchFamily="34" charset="0"/>
              </a:rPr>
              <a:t>var DataDir = /usr/local/share/gsky@</a:t>
            </a:r>
          </a:p>
        </p:txBody>
      </p:sp>
      <p:sp>
        <p:nvSpPr>
          <p:cNvPr id="15" name="TextBox 14">
            <a:extLst>
              <a:ext uri="{FF2B5EF4-FFF2-40B4-BE49-F238E27FC236}">
                <a16:creationId xmlns:a16="http://schemas.microsoft.com/office/drawing/2014/main" id="{F552703E-DEEA-4B4F-903C-188E6F69F756}"/>
              </a:ext>
            </a:extLst>
          </p:cNvPr>
          <p:cNvSpPr txBox="1"/>
          <p:nvPr/>
        </p:nvSpPr>
        <p:spPr>
          <a:xfrm>
            <a:off x="2637322" y="1002635"/>
            <a:ext cx="3657600" cy="369332"/>
          </a:xfrm>
          <a:prstGeom prst="rect">
            <a:avLst/>
          </a:prstGeom>
          <a:solidFill>
            <a:schemeClr val="bg1">
              <a:lumMod val="95000"/>
            </a:schemeClr>
          </a:solidFill>
          <a:ln>
            <a:solidFill>
              <a:schemeClr val="accent1">
                <a:shade val="50000"/>
              </a:schemeClr>
            </a:solidFill>
          </a:ln>
        </p:spPr>
        <p:txBody>
          <a:bodyPr wrap="square" rtlCol="0">
            <a:spAutoFit/>
          </a:bodyPr>
          <a:lstStyle/>
          <a:p>
            <a:r>
              <a:rPr lang="en-AU" sz="900" b="1">
                <a:latin typeface="Calibri" panose="020F0502020204030204" pitchFamily="34" charset="0"/>
                <a:cs typeface="Calibri" panose="020F0502020204030204" pitchFamily="34" charset="0"/>
              </a:rPr>
              <a:t>Error</a:t>
            </a:r>
            <a:r>
              <a:rPr lang="en-AU" sz="900">
                <a:latin typeface="Calibri" panose="020F0502020204030204" pitchFamily="34" charset="0"/>
                <a:cs typeface="Calibri" panose="020F0502020204030204" pitchFamily="34" charset="0"/>
              </a:rPr>
              <a:t> = log.New(os.Stderr, "OWS: ", log.Ldate|log.Ltime|log.Lshortfile)</a:t>
            </a:r>
          </a:p>
          <a:p>
            <a:r>
              <a:rPr lang="en-AU" sz="900" b="1">
                <a:latin typeface="Calibri" panose="020F0502020204030204" pitchFamily="34" charset="0"/>
                <a:cs typeface="Calibri" panose="020F0502020204030204" pitchFamily="34" charset="0"/>
              </a:rPr>
              <a:t>Info</a:t>
            </a:r>
            <a:r>
              <a:rPr lang="en-AU" sz="900">
                <a:latin typeface="Calibri" panose="020F0502020204030204" pitchFamily="34" charset="0"/>
                <a:cs typeface="Calibri" panose="020F0502020204030204" pitchFamily="34" charset="0"/>
              </a:rPr>
              <a:t> = log.New(os.Stdout, "OWS: ", log.Ldate|log.Ltime|log.Lshortfile)</a:t>
            </a:r>
          </a:p>
        </p:txBody>
      </p:sp>
      <p:sp>
        <p:nvSpPr>
          <p:cNvPr id="17" name="TextBox 16">
            <a:extLst>
              <a:ext uri="{FF2B5EF4-FFF2-40B4-BE49-F238E27FC236}">
                <a16:creationId xmlns:a16="http://schemas.microsoft.com/office/drawing/2014/main" id="{7C32BDF8-BABB-4AAE-AD3F-5B9C8606A790}"/>
              </a:ext>
            </a:extLst>
          </p:cNvPr>
          <p:cNvSpPr txBox="1"/>
          <p:nvPr/>
        </p:nvSpPr>
        <p:spPr>
          <a:xfrm>
            <a:off x="2637324" y="1373329"/>
            <a:ext cx="1809548" cy="338554"/>
          </a:xfrm>
          <a:prstGeom prst="rect">
            <a:avLst/>
          </a:prstGeom>
          <a:solidFill>
            <a:srgbClr val="F2F2F2"/>
          </a:solidFill>
          <a:ln>
            <a:solidFill>
              <a:schemeClr val="accent1">
                <a:shade val="50000"/>
              </a:schemeClr>
            </a:solidFill>
          </a:ln>
        </p:spPr>
        <p:txBody>
          <a:bodyPr wrap="square" rtlCol="0">
            <a:spAutoFit/>
          </a:bodyPr>
          <a:lstStyle/>
          <a:p>
            <a:r>
              <a:rPr lang="pt-BR" sz="800">
                <a:latin typeface="Calibri" panose="020F0502020204030204" pitchFamily="34" charset="0"/>
                <a:cs typeface="Calibri" panose="020F0502020204030204" pitchFamily="34" charset="0"/>
              </a:rPr>
              <a:t>utils.</a:t>
            </a:r>
            <a:r>
              <a:rPr lang="pt-BR" sz="800" b="1">
                <a:latin typeface="Calibri" panose="020F0502020204030204" pitchFamily="34" charset="0"/>
                <a:cs typeface="Calibri" panose="020F0502020204030204" pitchFamily="34" charset="0"/>
              </a:rPr>
              <a:t>EtcDir</a:t>
            </a:r>
            <a:r>
              <a:rPr lang="pt-BR" sz="800">
                <a:latin typeface="Calibri" panose="020F0502020204030204" pitchFamily="34" charset="0"/>
                <a:cs typeface="Calibri" panose="020F0502020204030204" pitchFamily="34" charset="0"/>
              </a:rPr>
              <a:t> = *serverConfigDir</a:t>
            </a:r>
            <a:endParaRPr lang="en-AU" sz="800">
              <a:latin typeface="Calibri" panose="020F0502020204030204" pitchFamily="34" charset="0"/>
              <a:cs typeface="Calibri" panose="020F0502020204030204" pitchFamily="34" charset="0"/>
            </a:endParaRPr>
          </a:p>
          <a:p>
            <a:r>
              <a:rPr lang="pt-BR" sz="800">
                <a:latin typeface="Calibri" panose="020F0502020204030204" pitchFamily="34" charset="0"/>
                <a:cs typeface="Calibri" panose="020F0502020204030204" pitchFamily="34" charset="0"/>
              </a:rPr>
              <a:t>utils.</a:t>
            </a:r>
            <a:r>
              <a:rPr lang="pt-BR" sz="800" b="1">
                <a:latin typeface="Calibri" panose="020F0502020204030204" pitchFamily="34" charset="0"/>
                <a:cs typeface="Calibri" panose="020F0502020204030204" pitchFamily="34" charset="0"/>
              </a:rPr>
              <a:t>DataDir</a:t>
            </a:r>
            <a:r>
              <a:rPr lang="pt-BR" sz="800">
                <a:latin typeface="Calibri" panose="020F0502020204030204" pitchFamily="34" charset="0"/>
                <a:cs typeface="Calibri" panose="020F0502020204030204" pitchFamily="34" charset="0"/>
              </a:rPr>
              <a:t> = *serverDataDir</a:t>
            </a:r>
          </a:p>
        </p:txBody>
      </p:sp>
      <p:grpSp>
        <p:nvGrpSpPr>
          <p:cNvPr id="11" name="Group 10">
            <a:extLst>
              <a:ext uri="{FF2B5EF4-FFF2-40B4-BE49-F238E27FC236}">
                <a16:creationId xmlns:a16="http://schemas.microsoft.com/office/drawing/2014/main" id="{1C4C79F7-4193-4DA3-8207-2456D035C5C2}"/>
              </a:ext>
            </a:extLst>
          </p:cNvPr>
          <p:cNvGrpSpPr/>
          <p:nvPr/>
        </p:nvGrpSpPr>
        <p:grpSpPr>
          <a:xfrm>
            <a:off x="6338470" y="1002635"/>
            <a:ext cx="2239485" cy="369332"/>
            <a:chOff x="6336632" y="1002635"/>
            <a:chExt cx="2239485" cy="369332"/>
          </a:xfrm>
        </p:grpSpPr>
        <p:sp>
          <p:nvSpPr>
            <p:cNvPr id="16" name="TextBox 15">
              <a:extLst>
                <a:ext uri="{FF2B5EF4-FFF2-40B4-BE49-F238E27FC236}">
                  <a16:creationId xmlns:a16="http://schemas.microsoft.com/office/drawing/2014/main" id="{96FBCC97-3B06-45B0-8DF2-8A2AEEF43FC3}"/>
                </a:ext>
              </a:extLst>
            </p:cNvPr>
            <p:cNvSpPr txBox="1"/>
            <p:nvPr/>
          </p:nvSpPr>
          <p:spPr>
            <a:xfrm>
              <a:off x="6477809" y="1002635"/>
              <a:ext cx="2098308" cy="369332"/>
            </a:xfrm>
            <a:prstGeom prst="rect">
              <a:avLst/>
            </a:prstGeom>
            <a:noFill/>
            <a:ln>
              <a:solidFill>
                <a:schemeClr val="accent1">
                  <a:shade val="50000"/>
                </a:schemeClr>
              </a:solidFill>
            </a:ln>
          </p:spPr>
          <p:txBody>
            <a:bodyPr wrap="square" rtlCol="0">
              <a:spAutoFit/>
            </a:bodyPr>
            <a:lstStyle/>
            <a:p>
              <a:r>
                <a:rPr lang="en-US" sz="900">
                  <a:latin typeface="Calibri" panose="020F0502020204030204" pitchFamily="34" charset="0"/>
                  <a:cs typeface="Calibri" panose="020F0502020204030204" pitchFamily="34" charset="0"/>
                </a:rPr>
                <a:t>These are used to print out error and info messages on the console.</a:t>
              </a:r>
              <a:endParaRPr lang="en-AU" sz="900">
                <a:latin typeface="Calibri" panose="020F0502020204030204" pitchFamily="34" charset="0"/>
                <a:cs typeface="Calibri" panose="020F0502020204030204" pitchFamily="34" charset="0"/>
              </a:endParaRPr>
            </a:p>
          </p:txBody>
        </p:sp>
        <p:sp>
          <p:nvSpPr>
            <p:cNvPr id="10" name="Arrow: Notched Right 9">
              <a:extLst>
                <a:ext uri="{FF2B5EF4-FFF2-40B4-BE49-F238E27FC236}">
                  <a16:creationId xmlns:a16="http://schemas.microsoft.com/office/drawing/2014/main" id="{F8984E55-5827-4D72-9FF5-1EB57E1CFF4C}"/>
                </a:ext>
              </a:extLst>
            </p:cNvPr>
            <p:cNvSpPr/>
            <p:nvPr/>
          </p:nvSpPr>
          <p:spPr>
            <a:xfrm>
              <a:off x="6336632" y="1155031"/>
              <a:ext cx="121920" cy="100191"/>
            </a:xfrm>
            <a:prstGeom prst="notched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51" name="Group 50">
            <a:extLst>
              <a:ext uri="{FF2B5EF4-FFF2-40B4-BE49-F238E27FC236}">
                <a16:creationId xmlns:a16="http://schemas.microsoft.com/office/drawing/2014/main" id="{0A839CB3-3301-413F-AABB-CAB43265CAB5}"/>
              </a:ext>
            </a:extLst>
          </p:cNvPr>
          <p:cNvGrpSpPr/>
          <p:nvPr/>
        </p:nvGrpSpPr>
        <p:grpSpPr>
          <a:xfrm>
            <a:off x="6325403" y="1368982"/>
            <a:ext cx="2252552" cy="566207"/>
            <a:chOff x="6325403" y="1368982"/>
            <a:chExt cx="2252552" cy="566207"/>
          </a:xfrm>
        </p:grpSpPr>
        <p:sp>
          <p:nvSpPr>
            <p:cNvPr id="26" name="TextBox 25">
              <a:extLst>
                <a:ext uri="{FF2B5EF4-FFF2-40B4-BE49-F238E27FC236}">
                  <a16:creationId xmlns:a16="http://schemas.microsoft.com/office/drawing/2014/main" id="{3B8CD815-75CC-4807-96BF-A4851027EB68}"/>
                </a:ext>
              </a:extLst>
            </p:cNvPr>
            <p:cNvSpPr txBox="1"/>
            <p:nvPr/>
          </p:nvSpPr>
          <p:spPr>
            <a:xfrm>
              <a:off x="6479647" y="1719745"/>
              <a:ext cx="2098308" cy="215444"/>
            </a:xfrm>
            <a:prstGeom prst="rect">
              <a:avLst/>
            </a:prstGeom>
            <a:noFill/>
            <a:ln>
              <a:solidFill>
                <a:schemeClr val="accent1">
                  <a:shade val="50000"/>
                </a:schemeClr>
              </a:solidFill>
            </a:ln>
          </p:spPr>
          <p:txBody>
            <a:bodyPr wrap="square" rtlCol="0">
              <a:spAutoFit/>
            </a:bodyPr>
            <a:lstStyle/>
            <a:p>
              <a:r>
                <a:rPr lang="en-US" sz="800" b="1">
                  <a:solidFill>
                    <a:srgbClr val="C00000"/>
                  </a:solidFill>
                  <a:latin typeface="Calibri" panose="020F0502020204030204" pitchFamily="34" charset="0"/>
                  <a:cs typeface="Calibri" panose="020F0502020204030204" pitchFamily="34" charset="0"/>
                </a:rPr>
                <a:t>Error Exit</a:t>
              </a:r>
              <a:r>
                <a:rPr lang="en-US" sz="800">
                  <a:solidFill>
                    <a:srgbClr val="C00000"/>
                  </a:solidFill>
                  <a:latin typeface="Calibri" panose="020F0502020204030204" pitchFamily="34" charset="0"/>
                  <a:cs typeface="Calibri" panose="020F0502020204030204" pitchFamily="34" charset="0"/>
                </a:rPr>
                <a:t> </a:t>
              </a:r>
              <a:r>
                <a:rPr lang="en-US" sz="800">
                  <a:latin typeface="Calibri" panose="020F0502020204030204" pitchFamily="34" charset="0"/>
                  <a:cs typeface="Calibri" panose="020F0502020204030204" pitchFamily="34" charset="0"/>
                </a:rPr>
                <a:t>if config file (config.json) is missing.</a:t>
              </a:r>
              <a:endParaRPr lang="en-AU" sz="800">
                <a:latin typeface="Calibri" panose="020F0502020204030204" pitchFamily="34" charset="0"/>
                <a:cs typeface="Calibri" panose="020F0502020204030204" pitchFamily="34" charset="0"/>
              </a:endParaRPr>
            </a:p>
          </p:txBody>
        </p:sp>
        <p:sp>
          <p:nvSpPr>
            <p:cNvPr id="33" name="TextBox 32">
              <a:extLst>
                <a:ext uri="{FF2B5EF4-FFF2-40B4-BE49-F238E27FC236}">
                  <a16:creationId xmlns:a16="http://schemas.microsoft.com/office/drawing/2014/main" id="{17CD1DD4-0E40-4067-9161-1186750B9322}"/>
                </a:ext>
              </a:extLst>
            </p:cNvPr>
            <p:cNvSpPr txBox="1"/>
            <p:nvPr/>
          </p:nvSpPr>
          <p:spPr>
            <a:xfrm>
              <a:off x="6479647" y="1368982"/>
              <a:ext cx="2098308" cy="338400"/>
            </a:xfrm>
            <a:prstGeom prst="rect">
              <a:avLst/>
            </a:prstGeom>
            <a:noFill/>
            <a:ln>
              <a:solidFill>
                <a:schemeClr val="accent1">
                  <a:shade val="50000"/>
                </a:schemeClr>
              </a:solidFill>
            </a:ln>
          </p:spPr>
          <p:txBody>
            <a:bodyPr wrap="square" rtlCol="0">
              <a:spAutoFit/>
            </a:bodyPr>
            <a:lstStyle/>
            <a:p>
              <a:r>
                <a:rPr lang="en-AU" sz="900">
                  <a:solidFill>
                    <a:schemeClr val="accent4">
                      <a:lumMod val="50000"/>
                    </a:schemeClr>
                  </a:solidFill>
                  <a:latin typeface="Calibri" panose="020F0502020204030204" pitchFamily="34" charset="0"/>
                  <a:cs typeface="Calibri" panose="020F0502020204030204" pitchFamily="34" charset="0"/>
                </a:rPr>
                <a:t>/usr/local/etc: </a:t>
              </a:r>
              <a:r>
                <a:rPr lang="en-AU" sz="900">
                  <a:latin typeface="Calibri" panose="020F0502020204030204" pitchFamily="34" charset="0"/>
                  <a:cs typeface="Calibri" panose="020F0502020204030204" pitchFamily="34" charset="0"/>
                </a:rPr>
                <a:t>config.json</a:t>
              </a:r>
              <a:br>
                <a:rPr lang="en-AU" sz="900">
                  <a:latin typeface="Calibri" panose="020F0502020204030204" pitchFamily="34" charset="0"/>
                  <a:cs typeface="Calibri" panose="020F0502020204030204" pitchFamily="34" charset="0"/>
                </a:rPr>
              </a:br>
              <a:r>
                <a:rPr lang="en-AU" sz="900">
                  <a:solidFill>
                    <a:schemeClr val="accent4">
                      <a:lumMod val="50000"/>
                    </a:schemeClr>
                  </a:solidFill>
                  <a:latin typeface="Calibri" panose="020F0502020204030204" pitchFamily="34" charset="0"/>
                  <a:cs typeface="Calibri" panose="020F0502020204030204" pitchFamily="34" charset="0"/>
                </a:rPr>
                <a:t>var DataDir</a:t>
              </a:r>
              <a:r>
                <a:rPr lang="en-US" sz="900">
                  <a:solidFill>
                    <a:schemeClr val="accent4">
                      <a:lumMod val="50000"/>
                    </a:schemeClr>
                  </a:solidFill>
                  <a:latin typeface="Calibri" panose="020F0502020204030204" pitchFamily="34" charset="0"/>
                  <a:cs typeface="Calibri" panose="020F0502020204030204" pitchFamily="34" charset="0"/>
                </a:rPr>
                <a:t> -&gt; /local/gsky/share/gsky</a:t>
              </a:r>
              <a:endParaRPr lang="en-US" sz="800">
                <a:solidFill>
                  <a:schemeClr val="accent4">
                    <a:lumMod val="50000"/>
                  </a:schemeClr>
                </a:solidFill>
                <a:latin typeface="Calibri" panose="020F0502020204030204" pitchFamily="34" charset="0"/>
                <a:cs typeface="Calibri" panose="020F0502020204030204" pitchFamily="34" charset="0"/>
              </a:endParaRPr>
            </a:p>
          </p:txBody>
        </p:sp>
        <p:sp>
          <p:nvSpPr>
            <p:cNvPr id="35" name="Arrow: Notched Right 34">
              <a:extLst>
                <a:ext uri="{FF2B5EF4-FFF2-40B4-BE49-F238E27FC236}">
                  <a16:creationId xmlns:a16="http://schemas.microsoft.com/office/drawing/2014/main" id="{0849CDF7-7F0A-42FD-97B5-12772EC79DD4}"/>
                </a:ext>
              </a:extLst>
            </p:cNvPr>
            <p:cNvSpPr/>
            <p:nvPr/>
          </p:nvSpPr>
          <p:spPr>
            <a:xfrm>
              <a:off x="6325403" y="1509561"/>
              <a:ext cx="121920" cy="100191"/>
            </a:xfrm>
            <a:prstGeom prst="notched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40" name="Group 39">
            <a:extLst>
              <a:ext uri="{FF2B5EF4-FFF2-40B4-BE49-F238E27FC236}">
                <a16:creationId xmlns:a16="http://schemas.microsoft.com/office/drawing/2014/main" id="{493FA55A-353D-4509-866C-B19B11FFBB8F}"/>
              </a:ext>
            </a:extLst>
          </p:cNvPr>
          <p:cNvGrpSpPr/>
          <p:nvPr/>
        </p:nvGrpSpPr>
        <p:grpSpPr>
          <a:xfrm>
            <a:off x="6323565" y="2677021"/>
            <a:ext cx="2252552" cy="215444"/>
            <a:chOff x="6325403" y="1463771"/>
            <a:chExt cx="2252552" cy="215444"/>
          </a:xfrm>
        </p:grpSpPr>
        <p:sp>
          <p:nvSpPr>
            <p:cNvPr id="41" name="TextBox 40">
              <a:extLst>
                <a:ext uri="{FF2B5EF4-FFF2-40B4-BE49-F238E27FC236}">
                  <a16:creationId xmlns:a16="http://schemas.microsoft.com/office/drawing/2014/main" id="{78C2E70C-1ED0-432C-A446-2E99DDD0FA14}"/>
                </a:ext>
              </a:extLst>
            </p:cNvPr>
            <p:cNvSpPr txBox="1"/>
            <p:nvPr/>
          </p:nvSpPr>
          <p:spPr>
            <a:xfrm>
              <a:off x="6479647" y="1463771"/>
              <a:ext cx="2098308" cy="215444"/>
            </a:xfrm>
            <a:prstGeom prst="rect">
              <a:avLst/>
            </a:prstGeom>
            <a:noFill/>
            <a:ln>
              <a:solidFill>
                <a:schemeClr val="accent1">
                  <a:shade val="50000"/>
                </a:schemeClr>
              </a:solidFill>
            </a:ln>
          </p:spPr>
          <p:txBody>
            <a:bodyPr wrap="square" rtlCol="0">
              <a:spAutoFit/>
            </a:bodyPr>
            <a:lstStyle/>
            <a:p>
              <a:r>
                <a:rPr lang="en-GB" sz="800" b="1">
                  <a:solidFill>
                    <a:srgbClr val="FF0000"/>
                  </a:solidFill>
                  <a:latin typeface="Calibri" panose="020F0502020204030204" pitchFamily="34" charset="0"/>
                  <a:cs typeface="Calibri" panose="020F0502020204030204" pitchFamily="34" charset="0"/>
                </a:rPr>
                <a:t>Error exit</a:t>
              </a:r>
              <a:r>
                <a:rPr lang="en-GB" sz="800">
                  <a:solidFill>
                    <a:srgbClr val="FF0000"/>
                  </a:solidFill>
                  <a:latin typeface="Calibri" panose="020F0502020204030204" pitchFamily="34" charset="0"/>
                  <a:cs typeface="Calibri" panose="020F0502020204030204" pitchFamily="34" charset="0"/>
                </a:rPr>
                <a:t> </a:t>
              </a:r>
              <a:r>
                <a:rPr lang="en-GB" sz="800">
                  <a:latin typeface="Calibri" panose="020F0502020204030204" pitchFamily="34" charset="0"/>
                  <a:cs typeface="Calibri" panose="020F0502020204030204" pitchFamily="34" charset="0"/>
                </a:rPr>
                <a:t>if any is missing.</a:t>
              </a:r>
              <a:endParaRPr lang="en-AU" sz="800">
                <a:latin typeface="Calibri" panose="020F0502020204030204" pitchFamily="34" charset="0"/>
                <a:cs typeface="Calibri" panose="020F0502020204030204" pitchFamily="34" charset="0"/>
              </a:endParaRPr>
            </a:p>
          </p:txBody>
        </p:sp>
        <p:sp>
          <p:nvSpPr>
            <p:cNvPr id="42" name="Arrow: Notched Right 41">
              <a:extLst>
                <a:ext uri="{FF2B5EF4-FFF2-40B4-BE49-F238E27FC236}">
                  <a16:creationId xmlns:a16="http://schemas.microsoft.com/office/drawing/2014/main" id="{D95C8C2E-0E11-4EB1-8D6A-F8E4003ED11D}"/>
                </a:ext>
              </a:extLst>
            </p:cNvPr>
            <p:cNvSpPr/>
            <p:nvPr/>
          </p:nvSpPr>
          <p:spPr>
            <a:xfrm>
              <a:off x="6325403" y="1538436"/>
              <a:ext cx="121920" cy="100191"/>
            </a:xfrm>
            <a:prstGeom prst="notched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23" name="TextBox 22">
            <a:extLst>
              <a:ext uri="{FF2B5EF4-FFF2-40B4-BE49-F238E27FC236}">
                <a16:creationId xmlns:a16="http://schemas.microsoft.com/office/drawing/2014/main" id="{5AE91080-B6A2-4C57-AA08-3A5E7D5DF967}"/>
              </a:ext>
            </a:extLst>
          </p:cNvPr>
          <p:cNvSpPr txBox="1"/>
          <p:nvPr/>
        </p:nvSpPr>
        <p:spPr>
          <a:xfrm>
            <a:off x="3810613" y="1728440"/>
            <a:ext cx="2484310" cy="1169551"/>
          </a:xfrm>
          <a:prstGeom prst="rect">
            <a:avLst/>
          </a:prstGeom>
          <a:solidFill>
            <a:srgbClr val="F2F2F2"/>
          </a:solidFill>
          <a:ln>
            <a:solidFill>
              <a:schemeClr val="accent1">
                <a:shade val="50000"/>
              </a:schemeClr>
            </a:solidFill>
          </a:ln>
        </p:spPr>
        <p:txBody>
          <a:bodyPr wrap="square" rtlCol="0">
            <a:spAutoFit/>
          </a:bodyPr>
          <a:lstStyle/>
          <a:p>
            <a:r>
              <a:rPr lang="en-US" sz="700" b="1">
                <a:solidFill>
                  <a:srgbClr val="00B0F0"/>
                </a:solidFill>
              </a:rPr>
              <a:t>filePaths</a:t>
            </a:r>
            <a:r>
              <a:rPr lang="en-US" sz="700"/>
              <a:t> := []string{</a:t>
            </a:r>
            <a:br>
              <a:rPr lang="en-US" sz="700"/>
            </a:br>
            <a:r>
              <a:rPr lang="en-US" sz="700"/>
              <a:t>utils.DataDir + "/static/index.html",</a:t>
            </a:r>
          </a:p>
          <a:p>
            <a:r>
              <a:rPr lang="en-US" sz="700"/>
              <a:t>utils.DataDir + "/templates/WMS_GetCapabilities.tpl",</a:t>
            </a:r>
            <a:br>
              <a:rPr lang="en-US" sz="700"/>
            </a:br>
            <a:r>
              <a:rPr lang="en-US" sz="700"/>
              <a:t>utils.DataDir + "/templates/WMS_DescribeLayer.tpl",</a:t>
            </a:r>
            <a:br>
              <a:rPr lang="en-US" sz="700"/>
            </a:br>
            <a:r>
              <a:rPr lang="en-US" sz="700"/>
              <a:t>utils.DataDir + "/templates/WMS_ServiceException.tpl",</a:t>
            </a:r>
            <a:br>
              <a:rPr lang="en-US" sz="700"/>
            </a:br>
            <a:r>
              <a:rPr lang="en-US" sz="700"/>
              <a:t>utils.DataDir + "/templates/WPS_DescribeProcess.tpl",</a:t>
            </a:r>
            <a:br>
              <a:rPr lang="en-US" sz="700"/>
            </a:br>
            <a:r>
              <a:rPr lang="en-US" sz="700"/>
              <a:t>utils.DataDir + "/templates/WPS_Execute.tpl",</a:t>
            </a:r>
            <a:br>
              <a:rPr lang="en-US" sz="700"/>
            </a:br>
            <a:r>
              <a:rPr lang="en-US" sz="700"/>
              <a:t>utils.DataDir + "/templates/WPS_GetCapabilities.tpl",</a:t>
            </a:r>
            <a:br>
              <a:rPr lang="en-US" sz="700"/>
            </a:br>
            <a:r>
              <a:rPr lang="en-US" sz="700"/>
              <a:t>utils.DataDir + "/templates/WCS_GetCapabilities.tpl",</a:t>
            </a:r>
            <a:br>
              <a:rPr lang="en-US" sz="700"/>
            </a:br>
            <a:r>
              <a:rPr lang="en-US" sz="700"/>
              <a:t>utils.DataDir + "/templates/WCS_DescribeCoverage.tpl"}</a:t>
            </a:r>
            <a:endParaRPr lang="en-AU" sz="700"/>
          </a:p>
        </p:txBody>
      </p:sp>
      <p:grpSp>
        <p:nvGrpSpPr>
          <p:cNvPr id="60" name="Group 59">
            <a:extLst>
              <a:ext uri="{FF2B5EF4-FFF2-40B4-BE49-F238E27FC236}">
                <a16:creationId xmlns:a16="http://schemas.microsoft.com/office/drawing/2014/main" id="{DDD983A8-1042-4CDA-913E-63689D6FA6AE}"/>
              </a:ext>
            </a:extLst>
          </p:cNvPr>
          <p:cNvGrpSpPr/>
          <p:nvPr/>
        </p:nvGrpSpPr>
        <p:grpSpPr>
          <a:xfrm>
            <a:off x="5067223" y="5411886"/>
            <a:ext cx="3508893" cy="693660"/>
            <a:chOff x="5067223" y="5534346"/>
            <a:chExt cx="3508893" cy="693660"/>
          </a:xfrm>
        </p:grpSpPr>
        <p:sp>
          <p:nvSpPr>
            <p:cNvPr id="57" name="TextBox 56">
              <a:extLst>
                <a:ext uri="{FF2B5EF4-FFF2-40B4-BE49-F238E27FC236}">
                  <a16:creationId xmlns:a16="http://schemas.microsoft.com/office/drawing/2014/main" id="{6BFAB06B-57C7-44C0-8D71-60EFC3130EA0}"/>
                </a:ext>
              </a:extLst>
            </p:cNvPr>
            <p:cNvSpPr txBox="1"/>
            <p:nvPr/>
          </p:nvSpPr>
          <p:spPr>
            <a:xfrm>
              <a:off x="5067223" y="5534346"/>
              <a:ext cx="3508893" cy="230832"/>
            </a:xfrm>
            <a:prstGeom prst="rect">
              <a:avLst/>
            </a:prstGeom>
            <a:noFill/>
            <a:ln>
              <a:solidFill>
                <a:schemeClr val="accent1">
                  <a:shade val="50000"/>
                </a:schemeClr>
              </a:solidFill>
            </a:ln>
          </p:spPr>
          <p:txBody>
            <a:bodyPr wrap="square" rtlCol="0">
              <a:spAutoFit/>
            </a:bodyPr>
            <a:lstStyle/>
            <a:p>
              <a:r>
                <a:rPr lang="en-US" sz="900" b="1">
                  <a:latin typeface="Calibri" panose="020F0502020204030204" pitchFamily="34" charset="0"/>
                  <a:cs typeface="Calibri" panose="020F0502020204030204" pitchFamily="34" charset="0"/>
                </a:rPr>
                <a:t>Convert GSKY server into a daemon if the shell session is closed</a:t>
              </a:r>
              <a:endParaRPr lang="en-AU" sz="900" b="1">
                <a:latin typeface="Calibri" panose="020F0502020204030204" pitchFamily="34" charset="0"/>
                <a:cs typeface="Calibri" panose="020F0502020204030204" pitchFamily="34" charset="0"/>
              </a:endParaRPr>
            </a:p>
          </p:txBody>
        </p:sp>
        <p:sp>
          <p:nvSpPr>
            <p:cNvPr id="59" name="TextBox 58">
              <a:extLst>
                <a:ext uri="{FF2B5EF4-FFF2-40B4-BE49-F238E27FC236}">
                  <a16:creationId xmlns:a16="http://schemas.microsoft.com/office/drawing/2014/main" id="{6F5ECB60-ADA8-4644-981D-8108FB739561}"/>
                </a:ext>
              </a:extLst>
            </p:cNvPr>
            <p:cNvSpPr txBox="1"/>
            <p:nvPr/>
          </p:nvSpPr>
          <p:spPr>
            <a:xfrm>
              <a:off x="5067223" y="5766341"/>
              <a:ext cx="3508893" cy="461665"/>
            </a:xfrm>
            <a:prstGeom prst="rect">
              <a:avLst/>
            </a:prstGeom>
            <a:noFill/>
            <a:ln>
              <a:solidFill>
                <a:schemeClr val="accent1">
                  <a:shade val="50000"/>
                </a:schemeClr>
              </a:solidFill>
            </a:ln>
          </p:spPr>
          <p:txBody>
            <a:bodyPr wrap="square" rtlCol="0">
              <a:spAutoFit/>
            </a:bodyPr>
            <a:lstStyle/>
            <a:p>
              <a:r>
                <a:rPr lang="en-US" sz="800">
                  <a:latin typeface="Calibri" panose="020F0502020204030204" pitchFamily="34" charset="0"/>
                  <a:cs typeface="Calibri" panose="020F0502020204030204" pitchFamily="34" charset="0"/>
                </a:rPr>
                <a:t>utils.WatchConfig(Info, Error, &amp;configMap, *verbose)</a:t>
              </a:r>
            </a:p>
            <a:p>
              <a:r>
                <a:rPr lang="en-US" sz="800">
                  <a:latin typeface="Calibri" panose="020F0502020204030204" pitchFamily="34" charset="0"/>
                  <a:cs typeface="Calibri" panose="020F0502020204030204" pitchFamily="34" charset="0"/>
                </a:rPr>
                <a:t>	infoLog.Println("Caught SIGHUP, reloading config...")</a:t>
              </a:r>
              <a:br>
                <a:rPr lang="en-US" sz="800">
                  <a:latin typeface="Calibri" panose="020F0502020204030204" pitchFamily="34" charset="0"/>
                  <a:cs typeface="Calibri" panose="020F0502020204030204" pitchFamily="34" charset="0"/>
                </a:rPr>
              </a:br>
              <a:r>
                <a:rPr lang="en-US" sz="800">
                  <a:latin typeface="Calibri" panose="020F0502020204030204" pitchFamily="34" charset="0"/>
                  <a:cs typeface="Calibri" panose="020F0502020204030204" pitchFamily="34" charset="0"/>
                </a:rPr>
                <a:t>	confMap, err := LoadAllConfigFiles(EtcDir, verbose)</a:t>
              </a:r>
              <a:endParaRPr lang="en-AU" sz="800">
                <a:latin typeface="Calibri" panose="020F0502020204030204" pitchFamily="34" charset="0"/>
                <a:cs typeface="Calibri" panose="020F0502020204030204" pitchFamily="34" charset="0"/>
              </a:endParaRPr>
            </a:p>
          </p:txBody>
        </p:sp>
      </p:grpSp>
      <p:sp>
        <p:nvSpPr>
          <p:cNvPr id="63" name="TextBox 62">
            <a:extLst>
              <a:ext uri="{FF2B5EF4-FFF2-40B4-BE49-F238E27FC236}">
                <a16:creationId xmlns:a16="http://schemas.microsoft.com/office/drawing/2014/main" id="{E813C2FA-8D53-4306-A117-F9840EC799CD}"/>
              </a:ext>
            </a:extLst>
          </p:cNvPr>
          <p:cNvSpPr txBox="1"/>
          <p:nvPr/>
        </p:nvSpPr>
        <p:spPr>
          <a:xfrm>
            <a:off x="5064450" y="6135316"/>
            <a:ext cx="3510000" cy="430887"/>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solidFill>
              <a:schemeClr val="accent1">
                <a:shade val="50000"/>
              </a:schemeClr>
            </a:solidFill>
          </a:ln>
        </p:spPr>
        <p:txBody>
          <a:bodyPr wrap="square" rtlCol="0">
            <a:spAutoFit/>
          </a:bodyPr>
          <a:lstStyle/>
          <a:p>
            <a:pPr algn="ctr"/>
            <a:r>
              <a:rPr lang="en-US" sz="2200" b="1">
                <a:ln w="0"/>
                <a:effectLst>
                  <a:reflection blurRad="6350" stA="53000" endA="300" endPos="35500" dir="5400000" sy="-90000" algn="bl" rotWithShape="0"/>
                </a:effectLst>
                <a:latin typeface="Calibri" panose="020F0502020204030204" pitchFamily="34" charset="0"/>
                <a:cs typeface="Calibri" panose="020F0502020204030204" pitchFamily="34" charset="0"/>
              </a:rPr>
              <a:t>Next:</a:t>
            </a:r>
            <a:r>
              <a:rPr lang="en-US" sz="22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 func </a:t>
            </a:r>
            <a:r>
              <a:rPr lang="en-US" sz="2200" b="1">
                <a:ln w="0"/>
                <a:solidFill>
                  <a:srgbClr val="90C226"/>
                </a:solidFill>
                <a:effectLst>
                  <a:reflection blurRad="6350" stA="53000" endA="300" endPos="35500" dir="5400000" sy="-90000" algn="bl" rotWithShape="0"/>
                </a:effectLst>
                <a:latin typeface="Calibri" panose="020F0502020204030204" pitchFamily="34" charset="0"/>
                <a:cs typeface="Calibri" panose="020F0502020204030204" pitchFamily="34" charset="0"/>
              </a:rPr>
              <a:t>generalHandler</a:t>
            </a:r>
            <a:r>
              <a:rPr lang="en-US" sz="22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a:t>
            </a:r>
          </a:p>
        </p:txBody>
      </p:sp>
      <p:sp>
        <p:nvSpPr>
          <p:cNvPr id="25" name="TextBox 24">
            <a:extLst>
              <a:ext uri="{FF2B5EF4-FFF2-40B4-BE49-F238E27FC236}">
                <a16:creationId xmlns:a16="http://schemas.microsoft.com/office/drawing/2014/main" id="{75B16071-BC70-4A0F-B3BF-A294D5F16433}"/>
              </a:ext>
            </a:extLst>
          </p:cNvPr>
          <p:cNvSpPr txBox="1"/>
          <p:nvPr/>
        </p:nvSpPr>
        <p:spPr>
          <a:xfrm>
            <a:off x="5067223" y="2959461"/>
            <a:ext cx="3508893" cy="2431435"/>
          </a:xfrm>
          <a:prstGeom prst="rect">
            <a:avLst/>
          </a:prstGeom>
          <a:noFill/>
          <a:ln>
            <a:solidFill>
              <a:schemeClr val="accent1">
                <a:shade val="50000"/>
              </a:schemeClr>
            </a:solidFill>
          </a:ln>
        </p:spPr>
        <p:txBody>
          <a:bodyPr wrap="square" rtlCol="0">
            <a:spAutoFit/>
          </a:bodyPr>
          <a:lstStyle/>
          <a:p>
            <a:r>
              <a:rPr lang="en-US" sz="800" b="1">
                <a:solidFill>
                  <a:srgbClr val="00B0F0"/>
                </a:solidFill>
                <a:latin typeface="Calibri" panose="020F0502020204030204" pitchFamily="34" charset="0"/>
                <a:cs typeface="Calibri" panose="020F0502020204030204" pitchFamily="34" charset="0"/>
              </a:rPr>
              <a:t>configMap:</a:t>
            </a:r>
            <a:endParaRPr lang="en-AU" sz="800" b="1">
              <a:solidFill>
                <a:srgbClr val="00B0F0"/>
              </a:solidFill>
              <a:latin typeface="Calibri" panose="020F0502020204030204" pitchFamily="34" charset="0"/>
              <a:cs typeface="Calibri" panose="020F0502020204030204" pitchFamily="34" charset="0"/>
            </a:endParaRPr>
          </a:p>
          <a:p>
            <a:r>
              <a:rPr lang="en-AU" sz="800">
                <a:latin typeface="Calibri" panose="020F0502020204030204" pitchFamily="34" charset="0"/>
                <a:cs typeface="Calibri" panose="020F0502020204030204" pitchFamily="34" charset="0"/>
              </a:rPr>
              <a:t>{</a:t>
            </a:r>
          </a:p>
          <a:p>
            <a:r>
              <a:rPr lang="en-AU" sz="800">
                <a:latin typeface="Calibri" panose="020F0502020204030204" pitchFamily="34" charset="0"/>
                <a:cs typeface="Calibri" panose="020F0502020204030204" pitchFamily="34" charset="0"/>
              </a:rPr>
              <a:t>    ".": {</a:t>
            </a:r>
          </a:p>
          <a:p>
            <a:r>
              <a:rPr lang="en-AU" sz="800">
                <a:latin typeface="Calibri" panose="020F0502020204030204" pitchFamily="34" charset="0"/>
                <a:cs typeface="Calibri" panose="020F0502020204030204" pitchFamily="34" charset="0"/>
              </a:rPr>
              <a:t>        "service_config": {</a:t>
            </a:r>
          </a:p>
          <a:p>
            <a:r>
              <a:rPr lang="en-AU" sz="800">
                <a:latin typeface="Calibri" panose="020F0502020204030204" pitchFamily="34" charset="0"/>
                <a:cs typeface="Calibri" panose="020F0502020204030204" pitchFamily="34" charset="0"/>
              </a:rPr>
              <a:t>            "ows_hostname": "130.56.242.15",</a:t>
            </a:r>
          </a:p>
          <a:p>
            <a:r>
              <a:rPr lang="en-AU" sz="800">
                <a:latin typeface="Calibri" panose="020F0502020204030204" pitchFamily="34" charset="0"/>
                <a:cs typeface="Calibri" panose="020F0502020204030204" pitchFamily="34" charset="0"/>
              </a:rPr>
              <a:t>            "mas_address": "10.0.1.210:8888",</a:t>
            </a:r>
            <a:br>
              <a:rPr lang="en-AU" sz="800">
                <a:latin typeface="Calibri" panose="020F0502020204030204" pitchFamily="34" charset="0"/>
                <a:cs typeface="Calibri" panose="020F0502020204030204" pitchFamily="34" charset="0"/>
              </a:rPr>
            </a:br>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        "layers": [</a:t>
            </a:r>
          </a:p>
          <a:p>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                "name": "LS8:NBAR:TRUE",</a:t>
            </a:r>
          </a:p>
          <a:p>
            <a:r>
              <a:rPr lang="en-AU" sz="800">
                <a:latin typeface="Calibri" panose="020F0502020204030204" pitchFamily="34" charset="0"/>
                <a:cs typeface="Calibri" panose="020F0502020204030204" pitchFamily="34" charset="0"/>
              </a:rPr>
              <a:t>                "dates": […],</a:t>
            </a:r>
          </a:p>
          <a:p>
            <a:r>
              <a:rPr lang="en-AU" sz="800">
                <a:latin typeface="Calibri" panose="020F0502020204030204" pitchFamily="34" charset="0"/>
                <a:cs typeface="Calibri" panose="020F0502020204030204" pitchFamily="34" charset="0"/>
              </a:rPr>
              <a:t>                "rgb_products": [ "red","green", "blue”],</a:t>
            </a:r>
          </a:p>
          <a:p>
            <a:r>
              <a:rPr lang="en-US" sz="800">
                <a:latin typeface="Calibri" panose="020F0502020204030204" pitchFamily="34" charset="0"/>
                <a:cs typeface="Calibri" panose="020F0502020204030204" pitchFamily="34" charset="0"/>
              </a:rPr>
              <a:t>                 …</a:t>
            </a:r>
            <a:endParaRPr lang="en-AU" sz="800">
              <a:latin typeface="Calibri" panose="020F0502020204030204" pitchFamily="34" charset="0"/>
              <a:cs typeface="Calibri" panose="020F0502020204030204" pitchFamily="34" charset="0"/>
            </a:endParaRPr>
          </a:p>
          <a:p>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        "processes": null</a:t>
            </a:r>
          </a:p>
          <a:p>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a:t>
            </a:r>
          </a:p>
        </p:txBody>
      </p:sp>
      <p:sp>
        <p:nvSpPr>
          <p:cNvPr id="70" name="Oval 69">
            <a:extLst>
              <a:ext uri="{FF2B5EF4-FFF2-40B4-BE49-F238E27FC236}">
                <a16:creationId xmlns:a16="http://schemas.microsoft.com/office/drawing/2014/main" id="{30011B6A-6D0F-4021-B850-E59BAECC4417}"/>
              </a:ext>
            </a:extLst>
          </p:cNvPr>
          <p:cNvSpPr/>
          <p:nvPr/>
        </p:nvSpPr>
        <p:spPr>
          <a:xfrm>
            <a:off x="1973427" y="1336047"/>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8">
            <a:extLst>
              <a:ext uri="{FF2B5EF4-FFF2-40B4-BE49-F238E27FC236}">
                <a16:creationId xmlns:a16="http://schemas.microsoft.com/office/drawing/2014/main" id="{2E78CD56-B4CE-4C71-A624-81603692A329}"/>
              </a:ext>
            </a:extLst>
          </p:cNvPr>
          <p:cNvSpPr/>
          <p:nvPr/>
        </p:nvSpPr>
        <p:spPr>
          <a:xfrm>
            <a:off x="1883229" y="1137119"/>
            <a:ext cx="261256" cy="49361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Rectangle: Rounded Corners 12">
            <a:extLst>
              <a:ext uri="{FF2B5EF4-FFF2-40B4-BE49-F238E27FC236}">
                <a16:creationId xmlns:a16="http://schemas.microsoft.com/office/drawing/2014/main" id="{43CEDBEC-E3CF-4706-87B7-B0586F3A55C0}"/>
              </a:ext>
            </a:extLst>
          </p:cNvPr>
          <p:cNvSpPr/>
          <p:nvPr/>
        </p:nvSpPr>
        <p:spPr>
          <a:xfrm>
            <a:off x="891323" y="1045371"/>
            <a:ext cx="1275941"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Define Variables</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37" name="Rectangle: Rounded Corners 36">
            <a:extLst>
              <a:ext uri="{FF2B5EF4-FFF2-40B4-BE49-F238E27FC236}">
                <a16:creationId xmlns:a16="http://schemas.microsoft.com/office/drawing/2014/main" id="{CC6E68FE-9A1E-4DF2-B011-521408C99738}"/>
              </a:ext>
            </a:extLst>
          </p:cNvPr>
          <p:cNvSpPr/>
          <p:nvPr/>
        </p:nvSpPr>
        <p:spPr>
          <a:xfrm>
            <a:off x="2630799" y="1764948"/>
            <a:ext cx="800070" cy="369332"/>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File Paths</a:t>
            </a:r>
            <a:endParaRPr lang="en-AU"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58" name="Rectangle: Rounded Corners 57">
            <a:extLst>
              <a:ext uri="{FF2B5EF4-FFF2-40B4-BE49-F238E27FC236}">
                <a16:creationId xmlns:a16="http://schemas.microsoft.com/office/drawing/2014/main" id="{9D8BEF2B-CC4F-47E9-83E1-A9D5404C1E32}"/>
              </a:ext>
            </a:extLst>
          </p:cNvPr>
          <p:cNvSpPr/>
          <p:nvPr/>
        </p:nvSpPr>
        <p:spPr>
          <a:xfrm>
            <a:off x="3838584" y="5530671"/>
            <a:ext cx="1171383" cy="369332"/>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SIGHUP</a:t>
            </a:r>
            <a:endParaRPr lang="en-AU"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62" name="TextBox 61">
            <a:extLst>
              <a:ext uri="{FF2B5EF4-FFF2-40B4-BE49-F238E27FC236}">
                <a16:creationId xmlns:a16="http://schemas.microsoft.com/office/drawing/2014/main" id="{C0E7AEF6-3DB0-4F71-9096-4F29A3FE7602}"/>
              </a:ext>
            </a:extLst>
          </p:cNvPr>
          <p:cNvSpPr txBox="1"/>
          <p:nvPr/>
        </p:nvSpPr>
        <p:spPr>
          <a:xfrm>
            <a:off x="461638" y="6323090"/>
            <a:ext cx="3868358" cy="338554"/>
          </a:xfrm>
          <a:prstGeom prst="rect">
            <a:avLst/>
          </a:prstGeom>
          <a:solidFill>
            <a:srgbClr val="F2F2F2"/>
          </a:solidFill>
          <a:ln>
            <a:noFill/>
          </a:ln>
        </p:spPr>
        <p:txBody>
          <a:bodyPr wrap="square" rtlCol="0">
            <a:spAutoFit/>
          </a:bodyPr>
          <a:lstStyle/>
          <a:p>
            <a:r>
              <a:rPr lang="en-US" sz="1600" b="1">
                <a:ln w="0"/>
                <a:solidFill>
                  <a:srgbClr val="1B587C"/>
                </a:solidFill>
                <a:effectLst>
                  <a:reflection blurRad="6350" stA="53000" endA="300" endPos="35500" dir="5400000" sy="-90000" algn="bl" rotWithShape="0"/>
                </a:effectLst>
                <a:latin typeface="Calibri" panose="020F0502020204030204" pitchFamily="34" charset="0"/>
                <a:cs typeface="Calibri" panose="020F0502020204030204" pitchFamily="34" charset="0"/>
              </a:rPr>
              <a:t>GSKY server is now listening on port 80</a:t>
            </a:r>
            <a:endParaRPr lang="en-AU" sz="1600" b="1">
              <a:ln w="0"/>
              <a:solidFill>
                <a:srgbClr val="1B587C"/>
              </a:solidFill>
              <a:effectLst>
                <a:reflection blurRad="6350" stA="53000" endA="300" endPos="35500" dir="5400000" sy="-90000" algn="bl" rotWithShape="0"/>
              </a:effectLst>
              <a:latin typeface="Calibri" panose="020F0502020204030204" pitchFamily="34" charset="0"/>
              <a:cs typeface="Calibri" panose="020F0502020204030204" pitchFamily="34" charset="0"/>
            </a:endParaRPr>
          </a:p>
        </p:txBody>
      </p:sp>
      <p:sp>
        <p:nvSpPr>
          <p:cNvPr id="52" name="Rectangle: Rounded Corners 51">
            <a:extLst>
              <a:ext uri="{FF2B5EF4-FFF2-40B4-BE49-F238E27FC236}">
                <a16:creationId xmlns:a16="http://schemas.microsoft.com/office/drawing/2014/main" id="{E19C168D-3D02-44B4-8312-66B84D6B036B}"/>
              </a:ext>
            </a:extLst>
          </p:cNvPr>
          <p:cNvSpPr/>
          <p:nvPr/>
        </p:nvSpPr>
        <p:spPr>
          <a:xfrm>
            <a:off x="4142531" y="2985453"/>
            <a:ext cx="880077" cy="369332"/>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ConfigMap</a:t>
            </a:r>
            <a:endParaRPr lang="en-AU"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77" name="TextBox 76">
            <a:extLst>
              <a:ext uri="{FF2B5EF4-FFF2-40B4-BE49-F238E27FC236}">
                <a16:creationId xmlns:a16="http://schemas.microsoft.com/office/drawing/2014/main" id="{D138D6E5-A942-46D3-A580-D950D48F31D5}"/>
              </a:ext>
            </a:extLst>
          </p:cNvPr>
          <p:cNvSpPr txBox="1"/>
          <p:nvPr/>
        </p:nvSpPr>
        <p:spPr>
          <a:xfrm>
            <a:off x="6598451" y="4661149"/>
            <a:ext cx="1961337" cy="707886"/>
          </a:xfrm>
          <a:prstGeom prst="rect">
            <a:avLst/>
          </a:prstGeom>
          <a:noFill/>
          <a:ln>
            <a:solidFill>
              <a:schemeClr val="accent1">
                <a:shade val="50000"/>
              </a:schemeClr>
            </a:solidFill>
          </a:ln>
        </p:spPr>
        <p:txBody>
          <a:bodyPr wrap="square" rtlCol="0">
            <a:spAutoFit/>
          </a:bodyPr>
          <a:lstStyle/>
          <a:p>
            <a:r>
              <a:rPr lang="en-GB" sz="800">
                <a:latin typeface="Calibri" panose="020F0502020204030204" pitchFamily="34" charset="0"/>
                <a:cs typeface="Calibri" panose="020F0502020204030204" pitchFamily="34" charset="0"/>
              </a:rPr>
              <a:t>This is based on the </a:t>
            </a:r>
            <a:r>
              <a:rPr lang="en-US" sz="800">
                <a:latin typeface="Calibri" panose="020F0502020204030204" pitchFamily="34" charset="0"/>
                <a:cs typeface="Calibri" panose="020F0502020204030204" pitchFamily="34" charset="0"/>
              </a:rPr>
              <a:t>‘config.json’,</a:t>
            </a:r>
            <a:r>
              <a:rPr lang="en-GB" sz="800">
                <a:latin typeface="Calibri" panose="020F0502020204030204" pitchFamily="34" charset="0"/>
                <a:cs typeface="Calibri" panose="020F0502020204030204" pitchFamily="34" charset="0"/>
              </a:rPr>
              <a:t> to create a “GO map type”. In addition to the keys specified in the config.json, the resulting map, ‘type Config’, contains several new keys generated by the program.</a:t>
            </a:r>
            <a:endParaRPr lang="en-AU" sz="800">
              <a:latin typeface="Calibri" panose="020F0502020204030204" pitchFamily="34" charset="0"/>
              <a:cs typeface="Calibri" panose="020F0502020204030204" pitchFamily="34" charset="0"/>
            </a:endParaRPr>
          </a:p>
        </p:txBody>
      </p:sp>
    </p:spTree>
    <p:custDataLst>
      <p:tags r:id="rId1"/>
    </p:custDataLst>
    <p:extLst>
      <p:ext uri="{BB962C8B-B14F-4D97-AF65-F5344CB8AC3E}">
        <p14:creationId xmlns:p14="http://schemas.microsoft.com/office/powerpoint/2010/main" val="2947235669"/>
      </p:ext>
    </p:extLst>
  </p:cSld>
  <p:clrMapOvr>
    <a:masterClrMapping/>
  </p:clrMapOvr>
  <mc:AlternateContent xmlns:mc="http://schemas.openxmlformats.org/markup-compatibility/2006" xmlns:p14="http://schemas.microsoft.com/office/powerpoint/2010/main">
    <mc:Choice Requires="p14">
      <p:transition spd="slow" p14:dur="2000" advTm="113007"/>
    </mc:Choice>
    <mc:Fallback xmlns="">
      <p:transition spd="slow" advTm="11300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44" presetClass="path" presetSubtype="0" accel="50000" decel="50000" fill="hold" grpId="0" nodeType="clickEffect">
                                  <p:stCondLst>
                                    <p:cond delay="0"/>
                                  </p:stCondLst>
                                  <p:childTnLst>
                                    <p:animMotion origin="layout" path="M 2.5E-6 4.81481E-6 L 0.0164 -0.04005 C 0.01979 -0.04908 0.025 -0.05394 0.03034 -0.05394 C 0.03646 -0.05394 0.0414 -0.04908 0.04479 -0.04005 L 0.06133 4.81481E-6 " pathEditMode="relative" rAng="0" ptsTypes="AAAAA">
                                      <p:cBhvr>
                                        <p:cTn id="16" dur="2000" fill="hold"/>
                                        <p:tgtEl>
                                          <p:spTgt spid="6"/>
                                        </p:tgtEl>
                                        <p:attrNameLst>
                                          <p:attrName>ppt_x</p:attrName>
                                          <p:attrName>ppt_y</p:attrName>
                                        </p:attrNameLst>
                                      </p:cBhvr>
                                      <p:rCtr x="3060" y="-2708"/>
                                    </p:animMotion>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37" presetClass="path" presetSubtype="0" accel="50000" decel="50000" fill="hold" grpId="0" nodeType="clickEffect">
                                  <p:stCondLst>
                                    <p:cond delay="0"/>
                                  </p:stCondLst>
                                  <p:childTnLst>
                                    <p:animMotion origin="layout" path="M -3.75E-6 2.59259E-6 L 0.01407 0.03935 C 0.01706 0.04838 0.02136 0.05393 0.02605 0.05393 C 0.03138 0.05393 0.03555 0.04838 0.03855 0.03935 L 0.053 2.59259E-6 " pathEditMode="relative" rAng="0" ptsTypes="AAAAA">
                                      <p:cBhvr>
                                        <p:cTn id="30" dur="2000" fill="hold"/>
                                        <p:tgtEl>
                                          <p:spTgt spid="28"/>
                                        </p:tgtEl>
                                        <p:attrNameLst>
                                          <p:attrName>ppt_x</p:attrName>
                                          <p:attrName>ppt_y</p:attrName>
                                        </p:attrNameLst>
                                      </p:cBhvr>
                                      <p:rCtr x="2643" y="2685"/>
                                    </p:animMotion>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fade">
                                      <p:cBhvr>
                                        <p:cTn id="45" dur="500"/>
                                        <p:tgtEl>
                                          <p:spTgt spid="51"/>
                                        </p:tgtEl>
                                      </p:cBhvr>
                                    </p:animEffect>
                                  </p:childTnLst>
                                </p:cTn>
                              </p:par>
                            </p:childTnLst>
                          </p:cTn>
                        </p:par>
                      </p:childTnLst>
                    </p:cTn>
                  </p:par>
                  <p:par>
                    <p:cTn id="46" fill="hold">
                      <p:stCondLst>
                        <p:cond delay="indefinite"/>
                      </p:stCondLst>
                      <p:childTnLst>
                        <p:par>
                          <p:cTn id="47" fill="hold">
                            <p:stCondLst>
                              <p:cond delay="0"/>
                            </p:stCondLst>
                            <p:childTnLst>
                              <p:par>
                                <p:cTn id="48" presetID="36" presetClass="path" presetSubtype="0" accel="50000" decel="50000" fill="hold" grpId="0" nodeType="clickEffect">
                                  <p:stCondLst>
                                    <p:cond delay="0"/>
                                  </p:stCondLst>
                                  <p:childTnLst>
                                    <p:animMotion origin="layout" path="M 5E-6 -3.7037E-7 L 5E-6 0.04167 C 5E-6 0.06042 0.01836 0.08357 0.03334 0.08357 L 0.0668 0.08357 " pathEditMode="relative" rAng="0" ptsTypes="AAAA">
                                      <p:cBhvr>
                                        <p:cTn id="49" dur="2000" fill="hold"/>
                                        <p:tgtEl>
                                          <p:spTgt spid="70"/>
                                        </p:tgtEl>
                                        <p:attrNameLst>
                                          <p:attrName>ppt_x</p:attrName>
                                          <p:attrName>ppt_y</p:attrName>
                                        </p:attrNameLst>
                                      </p:cBhvr>
                                      <p:rCtr x="3333" y="4167"/>
                                    </p:animMotion>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7"/>
                                        </p:tgtEl>
                                        <p:attrNameLst>
                                          <p:attrName>style.visibility</p:attrName>
                                        </p:attrNameLst>
                                      </p:cBhvr>
                                      <p:to>
                                        <p:strVal val="visible"/>
                                      </p:to>
                                    </p:set>
                                    <p:animEffect transition="in" filter="fade">
                                      <p:cBhvr>
                                        <p:cTn id="54" dur="500"/>
                                        <p:tgtEl>
                                          <p:spTgt spid="37"/>
                                        </p:tgtEl>
                                      </p:cBhvr>
                                    </p:animEffect>
                                  </p:childTnLst>
                                </p:cTn>
                              </p:par>
                            </p:childTnLst>
                          </p:cTn>
                        </p:par>
                      </p:childTnLst>
                    </p:cTn>
                  </p:par>
                  <p:par>
                    <p:cTn id="55" fill="hold">
                      <p:stCondLst>
                        <p:cond delay="indefinite"/>
                      </p:stCondLst>
                      <p:childTnLst>
                        <p:par>
                          <p:cTn id="56" fill="hold">
                            <p:stCondLst>
                              <p:cond delay="0"/>
                            </p:stCondLst>
                            <p:childTnLst>
                              <p:par>
                                <p:cTn id="57" presetID="63" presetClass="path" presetSubtype="0" accel="50000" decel="50000" fill="hold" grpId="0" nodeType="clickEffect">
                                  <p:stCondLst>
                                    <p:cond delay="0"/>
                                  </p:stCondLst>
                                  <p:childTnLst>
                                    <p:animMotion origin="layout" path="M -2.29167E-6 3.33333E-6 L 0.05508 0.00046 " pathEditMode="relative" rAng="0" ptsTypes="AA">
                                      <p:cBhvr>
                                        <p:cTn id="58" dur="2000" fill="hold"/>
                                        <p:tgtEl>
                                          <p:spTgt spid="48"/>
                                        </p:tgtEl>
                                        <p:attrNameLst>
                                          <p:attrName>ppt_x</p:attrName>
                                          <p:attrName>ppt_y</p:attrName>
                                        </p:attrNameLst>
                                      </p:cBhvr>
                                      <p:rCtr x="2747" y="23"/>
                                    </p:animMotion>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500"/>
                                        <p:tgtEl>
                                          <p:spTgt spid="23"/>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fade">
                                      <p:cBhvr>
                                        <p:cTn id="68" dur="500"/>
                                        <p:tgtEl>
                                          <p:spTgt spid="40"/>
                                        </p:tgtEl>
                                      </p:cBhvr>
                                    </p:animEffect>
                                  </p:childTnLst>
                                </p:cTn>
                              </p:par>
                            </p:childTnLst>
                          </p:cTn>
                        </p:par>
                      </p:childTnLst>
                    </p:cTn>
                  </p:par>
                  <p:par>
                    <p:cTn id="69" fill="hold">
                      <p:stCondLst>
                        <p:cond delay="indefinite"/>
                      </p:stCondLst>
                      <p:childTnLst>
                        <p:par>
                          <p:cTn id="70" fill="hold">
                            <p:stCondLst>
                              <p:cond delay="0"/>
                            </p:stCondLst>
                            <p:childTnLst>
                              <p:par>
                                <p:cTn id="71" presetID="36" presetClass="path" presetSubtype="0" accel="50000" decel="50000" fill="hold" grpId="0" nodeType="clickEffect">
                                  <p:stCondLst>
                                    <p:cond delay="0"/>
                                  </p:stCondLst>
                                  <p:childTnLst>
                                    <p:animMotion origin="layout" path="M 2.91667E-6 -7.40741E-7 L 2.91667E-6 0.07986 C 2.91667E-6 0.11574 0.02265 0.16019 0.04166 0.16019 L 0.08346 0.16019 " pathEditMode="relative" rAng="0" ptsTypes="AAAA">
                                      <p:cBhvr>
                                        <p:cTn id="72" dur="2000" fill="hold"/>
                                        <p:tgtEl>
                                          <p:spTgt spid="69"/>
                                        </p:tgtEl>
                                        <p:attrNameLst>
                                          <p:attrName>ppt_x</p:attrName>
                                          <p:attrName>ppt_y</p:attrName>
                                        </p:attrNameLst>
                                      </p:cBhvr>
                                      <p:rCtr x="4167" y="8009"/>
                                    </p:animMotion>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52"/>
                                        </p:tgtEl>
                                        <p:attrNameLst>
                                          <p:attrName>style.visibility</p:attrName>
                                        </p:attrNameLst>
                                      </p:cBhvr>
                                      <p:to>
                                        <p:strVal val="visible"/>
                                      </p:to>
                                    </p:set>
                                    <p:animEffect transition="in" filter="fade">
                                      <p:cBhvr>
                                        <p:cTn id="77" dur="500"/>
                                        <p:tgtEl>
                                          <p:spTgt spid="52"/>
                                        </p:tgtEl>
                                      </p:cBhvr>
                                    </p:animEffect>
                                  </p:childTnLst>
                                </p:cTn>
                              </p:par>
                            </p:childTnLst>
                          </p:cTn>
                        </p:par>
                      </p:childTnLst>
                    </p:cTn>
                  </p:par>
                  <p:par>
                    <p:cTn id="78" fill="hold">
                      <p:stCondLst>
                        <p:cond delay="indefinite"/>
                      </p:stCondLst>
                      <p:childTnLst>
                        <p:par>
                          <p:cTn id="79" fill="hold">
                            <p:stCondLst>
                              <p:cond delay="0"/>
                            </p:stCondLst>
                            <p:childTnLst>
                              <p:par>
                                <p:cTn id="80" presetID="26" presetClass="path" presetSubtype="0" accel="50000" decel="50000" fill="hold" grpId="0" nodeType="clickEffect">
                                  <p:stCondLst>
                                    <p:cond delay="0"/>
                                  </p:stCondLst>
                                  <p:childTnLst>
                                    <p:animMotion origin="layout" path="M -0.00234 0.0037 C -0.00234 0.0294 0.02461 0.05023 0.05768 0.05023 C 0.09662 0.05023 0.11068 0.02708 0.11667 0.01296 L 0.12266 -0.00556 C 0.12865 -0.01968 0.14362 -0.0426 0.18763 -0.0426 C 0.21563 -0.0426 0.24766 -0.02199 0.24766 0.0037 C 0.24766 0.0294 0.21563 0.05023 0.18763 0.05023 C 0.14362 0.05023 0.12865 0.02708 0.12266 0.01296 L 0.11667 -0.00556 C 0.11068 -0.01968 0.09662 -0.0426 0.05768 -0.0426 C 0.02461 -0.0426 -0.00234 -0.02199 -0.00234 0.0037 Z " pathEditMode="relative" rAng="0" ptsTypes="AAAAAAAAAAA">
                                      <p:cBhvr>
                                        <p:cTn id="81" dur="2000" fill="hold"/>
                                        <p:tgtEl>
                                          <p:spTgt spid="55"/>
                                        </p:tgtEl>
                                        <p:attrNameLst>
                                          <p:attrName>ppt_x</p:attrName>
                                          <p:attrName>ppt_y</p:attrName>
                                        </p:attrNameLst>
                                      </p:cBhvr>
                                      <p:rCtr x="12500" y="0"/>
                                    </p:animMotion>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grpId="0" nodeType="clickEffect">
                                  <p:stCondLst>
                                    <p:cond delay="0"/>
                                  </p:stCondLst>
                                  <p:childTnLst>
                                    <p:set>
                                      <p:cBhvr>
                                        <p:cTn id="85" dur="1" fill="hold">
                                          <p:stCondLst>
                                            <p:cond delay="0"/>
                                          </p:stCondLst>
                                        </p:cTn>
                                        <p:tgtEl>
                                          <p:spTgt spid="25"/>
                                        </p:tgtEl>
                                        <p:attrNameLst>
                                          <p:attrName>style.visibility</p:attrName>
                                        </p:attrNameLst>
                                      </p:cBhvr>
                                      <p:to>
                                        <p:strVal val="visible"/>
                                      </p:to>
                                    </p:set>
                                    <p:animEffect transition="in" filter="fade">
                                      <p:cBhvr>
                                        <p:cTn id="86" dur="500"/>
                                        <p:tgtEl>
                                          <p:spTgt spid="25"/>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grpId="0" nodeType="clickEffect">
                                  <p:stCondLst>
                                    <p:cond delay="0"/>
                                  </p:stCondLst>
                                  <p:childTnLst>
                                    <p:set>
                                      <p:cBhvr>
                                        <p:cTn id="90" dur="1" fill="hold">
                                          <p:stCondLst>
                                            <p:cond delay="0"/>
                                          </p:stCondLst>
                                        </p:cTn>
                                        <p:tgtEl>
                                          <p:spTgt spid="77"/>
                                        </p:tgtEl>
                                        <p:attrNameLst>
                                          <p:attrName>style.visibility</p:attrName>
                                        </p:attrNameLst>
                                      </p:cBhvr>
                                      <p:to>
                                        <p:strVal val="visible"/>
                                      </p:to>
                                    </p:set>
                                    <p:animEffect transition="in" filter="fade">
                                      <p:cBhvr>
                                        <p:cTn id="91" dur="500"/>
                                        <p:tgtEl>
                                          <p:spTgt spid="77"/>
                                        </p:tgtEl>
                                      </p:cBhvr>
                                    </p:animEffect>
                                  </p:childTnLst>
                                </p:cTn>
                              </p:par>
                            </p:childTnLst>
                          </p:cTn>
                        </p:par>
                      </p:childTnLst>
                    </p:cTn>
                  </p:par>
                  <p:par>
                    <p:cTn id="92" fill="hold">
                      <p:stCondLst>
                        <p:cond delay="indefinite"/>
                      </p:stCondLst>
                      <p:childTnLst>
                        <p:par>
                          <p:cTn id="93" fill="hold">
                            <p:stCondLst>
                              <p:cond delay="0"/>
                            </p:stCondLst>
                            <p:childTnLst>
                              <p:par>
                                <p:cTn id="94" presetID="42" presetClass="path" presetSubtype="0" accel="50000" decel="50000" fill="hold" grpId="0" nodeType="clickEffect">
                                  <p:stCondLst>
                                    <p:cond delay="0"/>
                                  </p:stCondLst>
                                  <p:childTnLst>
                                    <p:animMotion origin="layout" path="M -0.01302 4.81481E-6 L -0.01302 0.36689 " pathEditMode="relative" rAng="0" ptsTypes="AA">
                                      <p:cBhvr>
                                        <p:cTn id="95" dur="2000" fill="hold"/>
                                        <p:tgtEl>
                                          <p:spTgt spid="67"/>
                                        </p:tgtEl>
                                        <p:attrNameLst>
                                          <p:attrName>ppt_x</p:attrName>
                                          <p:attrName>ppt_y</p:attrName>
                                        </p:attrNameLst>
                                      </p:cBhvr>
                                      <p:rCtr x="0" y="18333"/>
                                    </p:animMotion>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58"/>
                                        </p:tgtEl>
                                        <p:attrNameLst>
                                          <p:attrName>style.visibility</p:attrName>
                                        </p:attrNameLst>
                                      </p:cBhvr>
                                      <p:to>
                                        <p:strVal val="visible"/>
                                      </p:to>
                                    </p:set>
                                    <p:animEffect transition="in" filter="fade">
                                      <p:cBhvr>
                                        <p:cTn id="100" dur="500"/>
                                        <p:tgtEl>
                                          <p:spTgt spid="58"/>
                                        </p:tgtEl>
                                      </p:cBhvr>
                                    </p:animEffec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nodeType="clickEffect">
                                  <p:stCondLst>
                                    <p:cond delay="0"/>
                                  </p:stCondLst>
                                  <p:childTnLst>
                                    <p:set>
                                      <p:cBhvr>
                                        <p:cTn id="104" dur="1" fill="hold">
                                          <p:stCondLst>
                                            <p:cond delay="0"/>
                                          </p:stCondLst>
                                        </p:cTn>
                                        <p:tgtEl>
                                          <p:spTgt spid="60"/>
                                        </p:tgtEl>
                                        <p:attrNameLst>
                                          <p:attrName>style.visibility</p:attrName>
                                        </p:attrNameLst>
                                      </p:cBhvr>
                                      <p:to>
                                        <p:strVal val="visible"/>
                                      </p:to>
                                    </p:set>
                                    <p:animEffect transition="in" filter="fade">
                                      <p:cBhvr>
                                        <p:cTn id="105" dur="500"/>
                                        <p:tgtEl>
                                          <p:spTgt spid="60"/>
                                        </p:tgtEl>
                                      </p:cBhvr>
                                    </p:animEffect>
                                  </p:childTnLst>
                                </p:cTn>
                              </p:par>
                            </p:childTnLst>
                          </p:cTn>
                        </p:par>
                      </p:childTnLst>
                    </p:cTn>
                  </p:par>
                  <p:par>
                    <p:cTn id="106" fill="hold">
                      <p:stCondLst>
                        <p:cond delay="indefinite"/>
                      </p:stCondLst>
                      <p:childTnLst>
                        <p:par>
                          <p:cTn id="107" fill="hold">
                            <p:stCondLst>
                              <p:cond delay="0"/>
                            </p:stCondLst>
                            <p:childTnLst>
                              <p:par>
                                <p:cTn id="108" presetID="42" presetClass="path" presetSubtype="0" accel="50000" decel="50000" fill="hold" grpId="0" nodeType="clickEffect">
                                  <p:stCondLst>
                                    <p:cond delay="0"/>
                                  </p:stCondLst>
                                  <p:childTnLst>
                                    <p:animMotion origin="layout" path="M 2.08333E-6 2.96296E-6 L 2.08333E-6 0.10069 " pathEditMode="relative" rAng="0" ptsTypes="AA">
                                      <p:cBhvr>
                                        <p:cTn id="109" dur="2000" fill="hold"/>
                                        <p:tgtEl>
                                          <p:spTgt spid="72"/>
                                        </p:tgtEl>
                                        <p:attrNameLst>
                                          <p:attrName>ppt_x</p:attrName>
                                          <p:attrName>ppt_y</p:attrName>
                                        </p:attrNameLst>
                                      </p:cBhvr>
                                      <p:rCtr x="0" y="5023"/>
                                    </p:animMotion>
                                  </p:childTnLst>
                                </p:cTn>
                              </p:par>
                            </p:childTnLst>
                          </p:cTn>
                        </p:par>
                      </p:childTnLst>
                    </p:cTn>
                  </p:par>
                  <p:par>
                    <p:cTn id="110" fill="hold">
                      <p:stCondLst>
                        <p:cond delay="indefinite"/>
                      </p:stCondLst>
                      <p:childTnLst>
                        <p:par>
                          <p:cTn id="111" fill="hold">
                            <p:stCondLst>
                              <p:cond delay="0"/>
                            </p:stCondLst>
                            <p:childTnLst>
                              <p:par>
                                <p:cTn id="112" presetID="10" presetClass="entr" presetSubtype="0" fill="hold" grpId="0" nodeType="clickEffect">
                                  <p:stCondLst>
                                    <p:cond delay="0"/>
                                  </p:stCondLst>
                                  <p:childTnLst>
                                    <p:set>
                                      <p:cBhvr>
                                        <p:cTn id="113" dur="1" fill="hold">
                                          <p:stCondLst>
                                            <p:cond delay="0"/>
                                          </p:stCondLst>
                                        </p:cTn>
                                        <p:tgtEl>
                                          <p:spTgt spid="62"/>
                                        </p:tgtEl>
                                        <p:attrNameLst>
                                          <p:attrName>style.visibility</p:attrName>
                                        </p:attrNameLst>
                                      </p:cBhvr>
                                      <p:to>
                                        <p:strVal val="visible"/>
                                      </p:to>
                                    </p:set>
                                    <p:animEffect transition="in" filter="fade">
                                      <p:cBhvr>
                                        <p:cTn id="114" dur="500"/>
                                        <p:tgtEl>
                                          <p:spTgt spid="62"/>
                                        </p:tgtEl>
                                      </p:cBhvr>
                                    </p:animEffect>
                                  </p:childTnLst>
                                </p:cTn>
                              </p:par>
                            </p:childTnLst>
                          </p:cTn>
                        </p:par>
                      </p:childTnLst>
                    </p:cTn>
                  </p:par>
                  <p:par>
                    <p:cTn id="115" fill="hold">
                      <p:stCondLst>
                        <p:cond delay="indefinite"/>
                      </p:stCondLst>
                      <p:childTnLst>
                        <p:par>
                          <p:cTn id="116" fill="hold">
                            <p:stCondLst>
                              <p:cond delay="0"/>
                            </p:stCondLst>
                            <p:childTnLst>
                              <p:par>
                                <p:cTn id="117" presetID="1" presetClass="exit" presetSubtype="0" fill="hold" grpId="0" nodeType="clickEffect">
                                  <p:stCondLst>
                                    <p:cond delay="0"/>
                                  </p:stCondLst>
                                  <p:childTnLst>
                                    <p:set>
                                      <p:cBhvr>
                                        <p:cTn id="118" dur="1" fill="hold">
                                          <p:stCondLst>
                                            <p:cond delay="0"/>
                                          </p:stCondLst>
                                        </p:cTn>
                                        <p:tgtEl>
                                          <p:spTgt spid="66"/>
                                        </p:tgtEl>
                                        <p:attrNameLst>
                                          <p:attrName>style.visibility</p:attrName>
                                        </p:attrNameLst>
                                      </p:cBhvr>
                                      <p:to>
                                        <p:strVal val="hidden"/>
                                      </p:to>
                                    </p:set>
                                  </p:childTnLst>
                                </p:cTn>
                              </p:par>
                            </p:childTnLst>
                          </p:cTn>
                        </p:par>
                      </p:childTnLst>
                    </p:cTn>
                  </p:par>
                  <p:par>
                    <p:cTn id="119" fill="hold">
                      <p:stCondLst>
                        <p:cond delay="indefinite"/>
                      </p:stCondLst>
                      <p:childTnLst>
                        <p:par>
                          <p:cTn id="120" fill="hold">
                            <p:stCondLst>
                              <p:cond delay="0"/>
                            </p:stCondLst>
                            <p:childTnLst>
                              <p:par>
                                <p:cTn id="121" presetID="37" presetClass="emph" presetSubtype="128" accel="10000" decel="10000" fill="hold" nodeType="clickEffect">
                                  <p:stCondLst>
                                    <p:cond delay="0"/>
                                  </p:stCondLst>
                                  <p:childTnLst>
                                    <p:animRot by="21600000">
                                      <p:cBhvr>
                                        <p:cTn id="122" dur="20000" fill="hold"/>
                                        <p:tgtEl>
                                          <p:spTgt spid="61"/>
                                        </p:tgtEl>
                                        <p:attrNameLst>
                                          <p:attrName>3d.view.rotation.y</p:attrName>
                                        </p:attrNameLst>
                                      </p:cBhvr>
                                    </p:animRot>
                                  </p:childTnLst>
                                </p:cTn>
                              </p:par>
                            </p:childTnLst>
                          </p:cTn>
                        </p:par>
                      </p:childTnLst>
                    </p:cTn>
                  </p:par>
                  <p:par>
                    <p:cTn id="123" fill="hold">
                      <p:stCondLst>
                        <p:cond delay="indefinite"/>
                      </p:stCondLst>
                      <p:childTnLst>
                        <p:par>
                          <p:cTn id="124" fill="hold">
                            <p:stCondLst>
                              <p:cond delay="0"/>
                            </p:stCondLst>
                            <p:childTnLst>
                              <p:par>
                                <p:cTn id="125" presetID="63" presetClass="path" presetSubtype="0" accel="50000" decel="50000" fill="hold" grpId="0" nodeType="clickEffect">
                                  <p:stCondLst>
                                    <p:cond delay="0"/>
                                  </p:stCondLst>
                                  <p:childTnLst>
                                    <p:animMotion origin="layout" path="M -0.02031 -0.00695 L 0.13568 -0.00695 " pathEditMode="relative" rAng="0" ptsTypes="AA">
                                      <p:cBhvr>
                                        <p:cTn id="126" dur="2000" fill="hold"/>
                                        <p:tgtEl>
                                          <p:spTgt spid="64"/>
                                        </p:tgtEl>
                                        <p:attrNameLst>
                                          <p:attrName>ppt_x</p:attrName>
                                          <p:attrName>ppt_y</p:attrName>
                                        </p:attrNameLst>
                                      </p:cBhvr>
                                      <p:rCtr x="7799" y="0"/>
                                    </p:animMotion>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grpId="0" nodeType="clickEffect">
                                  <p:stCondLst>
                                    <p:cond delay="0"/>
                                  </p:stCondLst>
                                  <p:childTnLst>
                                    <p:set>
                                      <p:cBhvr>
                                        <p:cTn id="130" dur="1" fill="hold">
                                          <p:stCondLst>
                                            <p:cond delay="0"/>
                                          </p:stCondLst>
                                        </p:cTn>
                                        <p:tgtEl>
                                          <p:spTgt spid="63"/>
                                        </p:tgtEl>
                                        <p:attrNameLst>
                                          <p:attrName>style.visibility</p:attrName>
                                        </p:attrNameLst>
                                      </p:cBhvr>
                                      <p:to>
                                        <p:strVal val="visible"/>
                                      </p:to>
                                    </p:set>
                                    <p:animEffect transition="in" filter="fade">
                                      <p:cBhvr>
                                        <p:cTn id="131"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66" grpId="0" animBg="1"/>
      <p:bldP spid="67" grpId="0" animBg="1"/>
      <p:bldP spid="55" grpId="0" animBg="1"/>
      <p:bldP spid="72" grpId="0" animBg="1"/>
      <p:bldP spid="69" grpId="0" animBg="1"/>
      <p:bldP spid="48" grpId="0" animBg="1"/>
      <p:bldP spid="64" grpId="0" animBg="1"/>
      <p:bldP spid="6" grpId="0" animBg="1"/>
      <p:bldP spid="28" grpId="0" animBg="1"/>
      <p:bldP spid="20" grpId="0" animBg="1"/>
      <p:bldP spid="15" grpId="0" animBg="1"/>
      <p:bldP spid="17" grpId="0" animBg="1"/>
      <p:bldP spid="23" grpId="0" animBg="1"/>
      <p:bldP spid="63" grpId="0" animBg="1"/>
      <p:bldP spid="25" grpId="0" animBg="1"/>
      <p:bldP spid="70" grpId="0" animBg="1"/>
      <p:bldP spid="13" grpId="0" animBg="1"/>
      <p:bldP spid="37" grpId="0" animBg="1"/>
      <p:bldP spid="58" grpId="0" animBg="1"/>
      <p:bldP spid="62" grpId="0" animBg="1"/>
      <p:bldP spid="52" grpId="0" animBg="1"/>
      <p:bldP spid="7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340939C7-83A8-4490-AC10-E405F9BA48A1}"/>
              </a:ext>
            </a:extLst>
          </p:cNvPr>
          <p:cNvSpPr txBox="1"/>
          <p:nvPr/>
        </p:nvSpPr>
        <p:spPr>
          <a:xfrm>
            <a:off x="4878156" y="3967058"/>
            <a:ext cx="2995308" cy="984885"/>
          </a:xfrm>
          <a:prstGeom prst="rect">
            <a:avLst/>
          </a:prstGeom>
          <a:solidFill>
            <a:srgbClr val="F2F2F2"/>
          </a:solidFill>
          <a:ln>
            <a:solidFill>
              <a:schemeClr val="accent1">
                <a:shade val="50000"/>
              </a:schemeClr>
            </a:solidFill>
          </a:ln>
        </p:spPr>
        <p:txBody>
          <a:bodyPr wrap="square" rtlCol="0">
            <a:spAutoFit/>
          </a:bodyPr>
          <a:lstStyle/>
          <a:p>
            <a:r>
              <a:rPr lang="en-US" sz="900" b="1">
                <a:solidFill>
                  <a:srgbClr val="00B0F0"/>
                </a:solidFill>
                <a:latin typeface="Calibri" panose="020F0502020204030204" pitchFamily="34" charset="0"/>
                <a:cs typeface="Calibri" panose="020F0502020204030204" pitchFamily="34" charset="0"/>
              </a:rPr>
              <a:t>conf</a:t>
            </a:r>
            <a:r>
              <a:rPr lang="en-US" sz="900" b="1">
                <a:latin typeface="Calibri" panose="020F0502020204030204" pitchFamily="34" charset="0"/>
                <a:cs typeface="Calibri" panose="020F0502020204030204" pitchFamily="34" charset="0"/>
              </a:rPr>
              <a:t>: </a:t>
            </a:r>
            <a:r>
              <a:rPr lang="en-US" sz="900">
                <a:latin typeface="Calibri" panose="020F0502020204030204" pitchFamily="34" charset="0"/>
                <a:cs typeface="Calibri" panose="020F0502020204030204" pitchFamily="34" charset="0"/>
              </a:rPr>
              <a:t>a struct object derived from config.json.</a:t>
            </a:r>
          </a:p>
          <a:p>
            <a:br>
              <a:rPr lang="en-AU" sz="900">
                <a:solidFill>
                  <a:srgbClr val="00B0F0"/>
                </a:solidFill>
                <a:latin typeface="Calibri" panose="020F0502020204030204" pitchFamily="34" charset="0"/>
                <a:cs typeface="Calibri" panose="020F0502020204030204" pitchFamily="34" charset="0"/>
              </a:rPr>
            </a:br>
            <a:r>
              <a:rPr lang="en-US" sz="800">
                <a:latin typeface="Calibri" panose="020F0502020204030204" pitchFamily="34" charset="0"/>
                <a:cs typeface="Calibri" panose="020F0502020204030204" pitchFamily="34" charset="0"/>
              </a:rPr>
              <a:t>type Config struct {</a:t>
            </a:r>
            <a:br>
              <a:rPr lang="en-US" sz="800">
                <a:latin typeface="Calibri" panose="020F0502020204030204" pitchFamily="34" charset="0"/>
                <a:cs typeface="Calibri" panose="020F0502020204030204" pitchFamily="34" charset="0"/>
              </a:rPr>
            </a:br>
            <a:r>
              <a:rPr lang="en-US" sz="800">
                <a:latin typeface="Calibri" panose="020F0502020204030204" pitchFamily="34" charset="0"/>
                <a:cs typeface="Calibri" panose="020F0502020204030204" pitchFamily="34" charset="0"/>
              </a:rPr>
              <a:t>  ServiceConfig ServiceConfig `json:"service_config"`</a:t>
            </a:r>
            <a:br>
              <a:rPr lang="en-US" sz="800">
                <a:latin typeface="Calibri" panose="020F0502020204030204" pitchFamily="34" charset="0"/>
                <a:cs typeface="Calibri" panose="020F0502020204030204" pitchFamily="34" charset="0"/>
              </a:rPr>
            </a:br>
            <a:r>
              <a:rPr lang="en-US" sz="800">
                <a:latin typeface="Calibri" panose="020F0502020204030204" pitchFamily="34" charset="0"/>
                <a:cs typeface="Calibri" panose="020F0502020204030204" pitchFamily="34" charset="0"/>
              </a:rPr>
              <a:t>  Layers        []Layer       `json:"layers"`</a:t>
            </a:r>
            <a:br>
              <a:rPr lang="en-US" sz="800">
                <a:latin typeface="Calibri" panose="020F0502020204030204" pitchFamily="34" charset="0"/>
                <a:cs typeface="Calibri" panose="020F0502020204030204" pitchFamily="34" charset="0"/>
              </a:rPr>
            </a:br>
            <a:r>
              <a:rPr lang="en-US" sz="800">
                <a:latin typeface="Calibri" panose="020F0502020204030204" pitchFamily="34" charset="0"/>
                <a:cs typeface="Calibri" panose="020F0502020204030204" pitchFamily="34" charset="0"/>
              </a:rPr>
              <a:t>  Processes     []Process     `json:"processes"`</a:t>
            </a:r>
          </a:p>
          <a:p>
            <a:r>
              <a:rPr lang="en-US" sz="800">
                <a:latin typeface="Calibri" panose="020F0502020204030204" pitchFamily="34" charset="0"/>
                <a:cs typeface="Calibri" panose="020F0502020204030204" pitchFamily="34" charset="0"/>
              </a:rPr>
              <a:t> }</a:t>
            </a:r>
            <a:endParaRPr lang="en-AU" sz="800">
              <a:latin typeface="Calibri" panose="020F0502020204030204" pitchFamily="34" charset="0"/>
              <a:cs typeface="Calibri" panose="020F0502020204030204" pitchFamily="34" charset="0"/>
            </a:endParaRPr>
          </a:p>
        </p:txBody>
      </p:sp>
      <p:sp>
        <p:nvSpPr>
          <p:cNvPr id="58" name="Oval 57">
            <a:extLst>
              <a:ext uri="{FF2B5EF4-FFF2-40B4-BE49-F238E27FC236}">
                <a16:creationId xmlns:a16="http://schemas.microsoft.com/office/drawing/2014/main" id="{095F7F69-4F4A-4A0A-892A-DE4BD6DC4281}"/>
              </a:ext>
            </a:extLst>
          </p:cNvPr>
          <p:cNvSpPr/>
          <p:nvPr/>
        </p:nvSpPr>
        <p:spPr>
          <a:xfrm>
            <a:off x="5037576" y="637668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9" name="Rectangle 58">
            <a:extLst>
              <a:ext uri="{FF2B5EF4-FFF2-40B4-BE49-F238E27FC236}">
                <a16:creationId xmlns:a16="http://schemas.microsoft.com/office/drawing/2014/main" id="{31D50AE7-C2CC-4029-99D5-864834521FFB}"/>
              </a:ext>
            </a:extLst>
          </p:cNvPr>
          <p:cNvSpPr/>
          <p:nvPr/>
        </p:nvSpPr>
        <p:spPr>
          <a:xfrm>
            <a:off x="4954024" y="6337613"/>
            <a:ext cx="261256" cy="17229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TextBox 16">
            <a:extLst>
              <a:ext uri="{FF2B5EF4-FFF2-40B4-BE49-F238E27FC236}">
                <a16:creationId xmlns:a16="http://schemas.microsoft.com/office/drawing/2014/main" id="{3696B72D-6824-4CA1-B2BA-F541A7DECC30}"/>
              </a:ext>
            </a:extLst>
          </p:cNvPr>
          <p:cNvSpPr txBox="1"/>
          <p:nvPr/>
        </p:nvSpPr>
        <p:spPr>
          <a:xfrm>
            <a:off x="4879916" y="2239038"/>
            <a:ext cx="2995308" cy="630942"/>
          </a:xfrm>
          <a:prstGeom prst="rect">
            <a:avLst/>
          </a:prstGeom>
          <a:solidFill>
            <a:srgbClr val="F2F2F2"/>
          </a:solidFill>
          <a:ln>
            <a:solidFill>
              <a:schemeClr val="accent1">
                <a:shade val="50000"/>
              </a:schemeClr>
            </a:solidFill>
          </a:ln>
        </p:spPr>
        <p:txBody>
          <a:bodyPr wrap="square" rtlCol="0">
            <a:spAutoFit/>
          </a:bodyPr>
          <a:lstStyle/>
          <a:p>
            <a:r>
              <a:rPr lang="en-AU" sz="900" b="1">
                <a:solidFill>
                  <a:srgbClr val="00B0F0"/>
                </a:solidFill>
                <a:latin typeface="Calibri" panose="020F0502020204030204" pitchFamily="34" charset="0"/>
                <a:cs typeface="Calibri" panose="020F0502020204030204" pitchFamily="34" charset="0"/>
              </a:rPr>
              <a:t>ctx: </a:t>
            </a:r>
            <a:r>
              <a:rPr lang="en-AU" sz="900" b="1">
                <a:solidFill>
                  <a:schemeClr val="tx1">
                    <a:lumMod val="50000"/>
                    <a:lumOff val="50000"/>
                  </a:schemeClr>
                </a:solidFill>
                <a:latin typeface="Calibri" panose="020F0502020204030204" pitchFamily="34" charset="0"/>
                <a:cs typeface="Calibri" panose="020F0502020204030204" pitchFamily="34" charset="0"/>
              </a:rPr>
              <a:t>r.http.Request</a:t>
            </a:r>
            <a:r>
              <a:rPr lang="en-AU" sz="900" b="1">
                <a:solidFill>
                  <a:srgbClr val="00B0F0"/>
                </a:solidFill>
                <a:latin typeface="Calibri" panose="020F0502020204030204" pitchFamily="34" charset="0"/>
                <a:cs typeface="Calibri" panose="020F0502020204030204" pitchFamily="34" charset="0"/>
              </a:rPr>
              <a:t> </a:t>
            </a:r>
            <a:r>
              <a:rPr lang="en-AU" sz="900" b="1">
                <a:latin typeface="Calibri" panose="020F0502020204030204" pitchFamily="34" charset="0"/>
                <a:cs typeface="Calibri" panose="020F0502020204030204" pitchFamily="34" charset="0"/>
              </a:rPr>
              <a:t>-</a:t>
            </a:r>
            <a:r>
              <a:rPr lang="en-AU" sz="900" b="1">
                <a:solidFill>
                  <a:srgbClr val="00B0F0"/>
                </a:solidFill>
                <a:latin typeface="Calibri" panose="020F0502020204030204" pitchFamily="34" charset="0"/>
                <a:cs typeface="Calibri" panose="020F0502020204030204" pitchFamily="34" charset="0"/>
              </a:rPr>
              <a:t> </a:t>
            </a:r>
            <a:r>
              <a:rPr lang="en-AU" sz="900">
                <a:latin typeface="Calibri" panose="020F0502020204030204" pitchFamily="34" charset="0"/>
                <a:cs typeface="Calibri" panose="020F0502020204030204" pitchFamily="34" charset="0"/>
              </a:rPr>
              <a:t>http Request headers</a:t>
            </a:r>
            <a:br>
              <a:rPr lang="en-AU" sz="900">
                <a:latin typeface="Calibri" panose="020F0502020204030204" pitchFamily="34" charset="0"/>
                <a:cs typeface="Calibri" panose="020F0502020204030204" pitchFamily="34" charset="0"/>
              </a:rPr>
            </a:br>
            <a:br>
              <a:rPr lang="en-AU" sz="1000">
                <a:solidFill>
                  <a:srgbClr val="00B0F0"/>
                </a:solidFill>
                <a:latin typeface="Calibri" panose="020F0502020204030204" pitchFamily="34" charset="0"/>
                <a:cs typeface="Calibri" panose="020F0502020204030204" pitchFamily="34" charset="0"/>
              </a:rPr>
            </a:br>
            <a:r>
              <a:rPr lang="en-AU" sz="800">
                <a:latin typeface="Calibri" panose="020F0502020204030204" pitchFamily="34" charset="0"/>
                <a:cs typeface="Calibri" panose="020F0502020204030204" pitchFamily="34" charset="0"/>
              </a:rPr>
              <a:t>context.Background.WithValue(&amp;http.contextKey{name:"http-server"}, &amp;http.Server{Addr:"0.0.0.0:80“…</a:t>
            </a:r>
          </a:p>
        </p:txBody>
      </p:sp>
      <p:sp>
        <p:nvSpPr>
          <p:cNvPr id="53" name="Oval 52">
            <a:extLst>
              <a:ext uri="{FF2B5EF4-FFF2-40B4-BE49-F238E27FC236}">
                <a16:creationId xmlns:a16="http://schemas.microsoft.com/office/drawing/2014/main" id="{34719CF4-3038-40A7-9D3A-A3AF25C90B10}"/>
              </a:ext>
            </a:extLst>
          </p:cNvPr>
          <p:cNvSpPr/>
          <p:nvPr/>
        </p:nvSpPr>
        <p:spPr>
          <a:xfrm>
            <a:off x="5848579" y="195273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5" name="Rectangle 54">
            <a:extLst>
              <a:ext uri="{FF2B5EF4-FFF2-40B4-BE49-F238E27FC236}">
                <a16:creationId xmlns:a16="http://schemas.microsoft.com/office/drawing/2014/main" id="{21258037-DF7C-4555-9157-8C3C9243C2EC}"/>
              </a:ext>
            </a:extLst>
          </p:cNvPr>
          <p:cNvSpPr/>
          <p:nvPr/>
        </p:nvSpPr>
        <p:spPr>
          <a:xfrm>
            <a:off x="5772097" y="1921352"/>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TextBox 22">
            <a:extLst>
              <a:ext uri="{FF2B5EF4-FFF2-40B4-BE49-F238E27FC236}">
                <a16:creationId xmlns:a16="http://schemas.microsoft.com/office/drawing/2014/main" id="{D675C960-ABE6-4AE3-8115-F30BEAE16A0F}"/>
              </a:ext>
            </a:extLst>
          </p:cNvPr>
          <p:cNvSpPr txBox="1"/>
          <p:nvPr/>
        </p:nvSpPr>
        <p:spPr>
          <a:xfrm>
            <a:off x="4878156" y="5052653"/>
            <a:ext cx="2995308" cy="615553"/>
          </a:xfrm>
          <a:prstGeom prst="rect">
            <a:avLst/>
          </a:prstGeom>
          <a:solidFill>
            <a:srgbClr val="F2F2F2"/>
          </a:solidFill>
          <a:ln>
            <a:solidFill>
              <a:schemeClr val="accent1">
                <a:shade val="50000"/>
              </a:schemeClr>
            </a:solidFill>
          </a:ln>
        </p:spPr>
        <p:txBody>
          <a:bodyPr wrap="square" rtlCol="0">
            <a:spAutoFit/>
          </a:bodyPr>
          <a:lstStyle>
            <a:defPPr>
              <a:defRPr lang="en-US"/>
            </a:defPPr>
            <a:lvl1pPr>
              <a:defRPr sz="900" b="1">
                <a:solidFill>
                  <a:srgbClr val="00B0F0"/>
                </a:solidFill>
                <a:latin typeface="Calibri" panose="020F0502020204030204" pitchFamily="34" charset="0"/>
                <a:cs typeface="Calibri" panose="020F0502020204030204" pitchFamily="34" charset="0"/>
              </a:defRPr>
            </a:lvl1pPr>
          </a:lstStyle>
          <a:p>
            <a:r>
              <a:rPr lang="en-US"/>
              <a:t>r.URL.String()</a:t>
            </a:r>
            <a:r>
              <a:rPr lang="en-US" b="0">
                <a:solidFill>
                  <a:schemeClr val="tx1"/>
                </a:solidFill>
              </a:rPr>
              <a:t>: The http URL to GET the tile info.</a:t>
            </a:r>
            <a:endParaRPr lang="en-AU" b="0">
              <a:solidFill>
                <a:schemeClr val="tx1"/>
              </a:solidFill>
            </a:endParaRPr>
          </a:p>
          <a:p>
            <a:br>
              <a:rPr lang="en-AU" b="0">
                <a:solidFill>
                  <a:schemeClr val="tx1"/>
                </a:solidFill>
              </a:rPr>
            </a:br>
            <a:r>
              <a:rPr lang="en-US" sz="800" b="0">
                <a:solidFill>
                  <a:schemeClr val="tx1"/>
                </a:solidFill>
              </a:rPr>
              <a:t>/ows/geoglam?time=&amp;srs=EPSG&amp;…&amp;tiled=true&amp;&amp;service=WMS&amp;request=GetMap&amp;layers=global:c6r&amp;bbox=…&amp;…</a:t>
            </a:r>
            <a:endParaRPr lang="en-AU" sz="800" b="0">
              <a:solidFill>
                <a:schemeClr val="tx1"/>
              </a:solidFill>
            </a:endParaRPr>
          </a:p>
        </p:txBody>
      </p:sp>
      <p:sp>
        <p:nvSpPr>
          <p:cNvPr id="24" name="TextBox 23">
            <a:extLst>
              <a:ext uri="{FF2B5EF4-FFF2-40B4-BE49-F238E27FC236}">
                <a16:creationId xmlns:a16="http://schemas.microsoft.com/office/drawing/2014/main" id="{30C62E4A-6ECB-45B6-9743-E4D91B05CD93}"/>
              </a:ext>
            </a:extLst>
          </p:cNvPr>
          <p:cNvSpPr txBox="1"/>
          <p:nvPr/>
        </p:nvSpPr>
        <p:spPr>
          <a:xfrm>
            <a:off x="4878156" y="5796226"/>
            <a:ext cx="2995308" cy="738664"/>
          </a:xfrm>
          <a:prstGeom prst="rect">
            <a:avLst/>
          </a:prstGeom>
          <a:solidFill>
            <a:srgbClr val="F2F2F2"/>
          </a:solidFill>
          <a:ln>
            <a:solidFill>
              <a:schemeClr val="accent1">
                <a:shade val="50000"/>
              </a:schemeClr>
            </a:solidFill>
          </a:ln>
        </p:spPr>
        <p:txBody>
          <a:bodyPr wrap="square" rtlCol="0">
            <a:spAutoFit/>
          </a:bodyPr>
          <a:lstStyle>
            <a:defPPr>
              <a:defRPr lang="en-US"/>
            </a:defPPr>
            <a:lvl1pPr>
              <a:defRPr sz="900" b="1">
                <a:solidFill>
                  <a:srgbClr val="00B0F0"/>
                </a:solidFill>
                <a:latin typeface="Calibri" panose="020F0502020204030204" pitchFamily="34" charset="0"/>
                <a:cs typeface="Calibri" panose="020F0502020204030204" pitchFamily="34" charset="0"/>
              </a:defRPr>
            </a:lvl1pPr>
          </a:lstStyle>
          <a:p>
            <a:r>
              <a:rPr lang="en-US"/>
              <a:t>w</a:t>
            </a:r>
            <a:r>
              <a:rPr lang="en-US" b="0">
                <a:solidFill>
                  <a:schemeClr val="tx1"/>
                </a:solidFill>
              </a:rPr>
              <a:t>: returned from ‘http.ResponseWriter’</a:t>
            </a:r>
          </a:p>
          <a:p>
            <a:br>
              <a:rPr lang="en-AU" b="0">
                <a:solidFill>
                  <a:schemeClr val="tx1"/>
                </a:solidFill>
              </a:rPr>
            </a:br>
            <a:r>
              <a:rPr lang="en-US" sz="800" b="0">
                <a:solidFill>
                  <a:schemeClr val="tx1"/>
                </a:solidFill>
              </a:rPr>
              <a:t>&amp;{0xc4…60 0xc4…00 {} 0x4d…10 false … false 0xc4…00 {0xc4…00 map[] false false} map[Access-Control-Allow-Origin:[*]] true 0 -1 0 false false [] 0 [0 … 0] [0 … 0] [0 0 0] 0xc4…00 0}</a:t>
            </a:r>
            <a:endParaRPr lang="en-AU" b="0">
              <a:solidFill>
                <a:schemeClr val="tx1"/>
              </a:solidFill>
            </a:endParaRPr>
          </a:p>
        </p:txBody>
      </p:sp>
      <p:sp>
        <p:nvSpPr>
          <p:cNvPr id="18" name="TextBox 17">
            <a:extLst>
              <a:ext uri="{FF2B5EF4-FFF2-40B4-BE49-F238E27FC236}">
                <a16:creationId xmlns:a16="http://schemas.microsoft.com/office/drawing/2014/main" id="{B5C4EFDA-35D7-494C-BECB-344368579E55}"/>
              </a:ext>
            </a:extLst>
          </p:cNvPr>
          <p:cNvSpPr txBox="1"/>
          <p:nvPr/>
        </p:nvSpPr>
        <p:spPr>
          <a:xfrm>
            <a:off x="4878156" y="3011510"/>
            <a:ext cx="2995308" cy="738664"/>
          </a:xfrm>
          <a:prstGeom prst="rect">
            <a:avLst/>
          </a:prstGeom>
          <a:solidFill>
            <a:srgbClr val="F2F2F2"/>
          </a:solidFill>
          <a:ln>
            <a:solidFill>
              <a:schemeClr val="accent1">
                <a:shade val="50000"/>
              </a:schemeClr>
            </a:solidFill>
          </a:ln>
        </p:spPr>
        <p:txBody>
          <a:bodyPr wrap="square" rtlCol="0">
            <a:spAutoFit/>
          </a:bodyPr>
          <a:lstStyle/>
          <a:p>
            <a:r>
              <a:rPr lang="en-AU" sz="900" b="1">
                <a:solidFill>
                  <a:srgbClr val="00B0F0"/>
                </a:solidFill>
                <a:latin typeface="Calibri" panose="020F0502020204030204" pitchFamily="34" charset="0"/>
                <a:cs typeface="Calibri" panose="020F0502020204030204" pitchFamily="34" charset="0"/>
              </a:rPr>
              <a:t>params: </a:t>
            </a:r>
            <a:r>
              <a:rPr lang="en-AU" sz="900" b="1">
                <a:solidFill>
                  <a:schemeClr val="tx1">
                    <a:lumMod val="50000"/>
                    <a:lumOff val="50000"/>
                  </a:schemeClr>
                </a:solidFill>
                <a:latin typeface="Calibri" panose="020F0502020204030204" pitchFamily="34" charset="0"/>
                <a:cs typeface="Calibri" panose="020F0502020204030204" pitchFamily="34" charset="0"/>
              </a:rPr>
              <a:t>selected fields from the query:</a:t>
            </a:r>
          </a:p>
          <a:p>
            <a:br>
              <a:rPr lang="en-AU" sz="900">
                <a:solidFill>
                  <a:srgbClr val="00B0F0"/>
                </a:solidFill>
                <a:latin typeface="Calibri" panose="020F0502020204030204" pitchFamily="34" charset="0"/>
                <a:cs typeface="Calibri" panose="020F0502020204030204" pitchFamily="34" charset="0"/>
              </a:rPr>
            </a:br>
            <a:r>
              <a:rPr lang="en-US" sz="800">
                <a:latin typeface="Calibri" panose="020F0502020204030204" pitchFamily="34" charset="0"/>
                <a:cs typeface="Calibri" panose="020F0502020204030204" pitchFamily="34" charset="0"/>
              </a:rPr>
              <a:t>{"</a:t>
            </a:r>
            <a:r>
              <a:rPr lang="en-US" sz="800" b="1">
                <a:solidFill>
                  <a:srgbClr val="C00000"/>
                </a:solidFill>
                <a:latin typeface="Calibri" panose="020F0502020204030204" pitchFamily="34" charset="0"/>
                <a:cs typeface="Calibri" panose="020F0502020204030204" pitchFamily="34" charset="0"/>
              </a:rPr>
              <a:t>service</a:t>
            </a:r>
            <a:r>
              <a:rPr lang="en-US" sz="800">
                <a:latin typeface="Calibri" panose="020F0502020204030204" pitchFamily="34" charset="0"/>
                <a:cs typeface="Calibri" panose="020F0502020204030204" pitchFamily="34" charset="0"/>
              </a:rPr>
              <a:t>":"WMS","</a:t>
            </a:r>
            <a:r>
              <a:rPr lang="en-US" sz="800" b="1">
                <a:solidFill>
                  <a:srgbClr val="C00000"/>
                </a:solidFill>
                <a:latin typeface="Calibri" panose="020F0502020204030204" pitchFamily="34" charset="0"/>
                <a:cs typeface="Calibri" panose="020F0502020204030204" pitchFamily="34" charset="0"/>
              </a:rPr>
              <a:t>request</a:t>
            </a:r>
            <a:r>
              <a:rPr lang="en-US" sz="800">
                <a:latin typeface="Calibri" panose="020F0502020204030204" pitchFamily="34" charset="0"/>
                <a:cs typeface="Calibri" panose="020F0502020204030204" pitchFamily="34" charset="0"/>
              </a:rPr>
              <a:t>":"GetMap","</a:t>
            </a:r>
            <a:r>
              <a:rPr lang="en-US" sz="800" b="1">
                <a:solidFill>
                  <a:srgbClr val="C00000"/>
                </a:solidFill>
                <a:latin typeface="Calibri" panose="020F0502020204030204" pitchFamily="34" charset="0"/>
                <a:cs typeface="Calibri" panose="020F0502020204030204" pitchFamily="34" charset="0"/>
              </a:rPr>
              <a:t>crs</a:t>
            </a:r>
            <a:r>
              <a:rPr lang="en-US" sz="800">
                <a:latin typeface="Calibri" panose="020F0502020204030204" pitchFamily="34" charset="0"/>
                <a:cs typeface="Calibri" panose="020F0502020204030204" pitchFamily="34" charset="0"/>
              </a:rPr>
              <a:t>":"EPSG:3857","</a:t>
            </a:r>
            <a:r>
              <a:rPr lang="en-US" sz="800" b="1">
                <a:solidFill>
                  <a:srgbClr val="C00000"/>
                </a:solidFill>
                <a:latin typeface="Calibri" panose="020F0502020204030204" pitchFamily="34" charset="0"/>
                <a:cs typeface="Calibri" panose="020F0502020204030204" pitchFamily="34" charset="0"/>
              </a:rPr>
              <a:t>bbox</a:t>
            </a:r>
            <a:r>
              <a:rPr lang="en-US" sz="800">
                <a:latin typeface="Calibri" panose="020F0502020204030204" pitchFamily="34" charset="0"/>
                <a:cs typeface="Calibri" panose="020F0502020204030204" pitchFamily="34" charset="0"/>
              </a:rPr>
              <a:t>":[16…7],"</a:t>
            </a:r>
            <a:r>
              <a:rPr lang="en-US" sz="800" b="1">
                <a:solidFill>
                  <a:srgbClr val="C00000"/>
                </a:solidFill>
                <a:latin typeface="Calibri" panose="020F0502020204030204" pitchFamily="34" charset="0"/>
                <a:cs typeface="Calibri" panose="020F0502020204030204" pitchFamily="34" charset="0"/>
              </a:rPr>
              <a:t>height</a:t>
            </a:r>
            <a:r>
              <a:rPr lang="en-US" sz="800">
                <a:latin typeface="Calibri" panose="020F0502020204030204" pitchFamily="34" charset="0"/>
                <a:cs typeface="Calibri" panose="020F0502020204030204" pitchFamily="34" charset="0"/>
              </a:rPr>
              <a:t>":256,"</a:t>
            </a:r>
            <a:r>
              <a:rPr lang="en-US" sz="800" b="1">
                <a:solidFill>
                  <a:srgbClr val="C00000"/>
                </a:solidFill>
                <a:latin typeface="Calibri" panose="020F0502020204030204" pitchFamily="34" charset="0"/>
                <a:cs typeface="Calibri" panose="020F0502020204030204" pitchFamily="34" charset="0"/>
              </a:rPr>
              <a:t>width</a:t>
            </a:r>
            <a:r>
              <a:rPr lang="en-US" sz="800">
                <a:latin typeface="Calibri" panose="020F0502020204030204" pitchFamily="34" charset="0"/>
                <a:cs typeface="Calibri" panose="020F0502020204030204" pitchFamily="34" charset="0"/>
              </a:rPr>
              <a:t>":256,"</a:t>
            </a:r>
            <a:r>
              <a:rPr lang="en-US" sz="800" b="1">
                <a:solidFill>
                  <a:srgbClr val="C00000"/>
                </a:solidFill>
                <a:latin typeface="Calibri" panose="020F0502020204030204" pitchFamily="34" charset="0"/>
                <a:cs typeface="Calibri" panose="020F0502020204030204" pitchFamily="34" charset="0"/>
              </a:rPr>
              <a:t>time</a:t>
            </a:r>
            <a:r>
              <a:rPr lang="en-US" sz="800">
                <a:latin typeface="Calibri" panose="020F0502020204030204" pitchFamily="34" charset="0"/>
                <a:cs typeface="Calibri" panose="020F0502020204030204" pitchFamily="34" charset="0"/>
              </a:rPr>
              <a:t>":"20…:00Z","</a:t>
            </a:r>
            <a:r>
              <a:rPr lang="en-US" sz="800" b="1">
                <a:solidFill>
                  <a:srgbClr val="C00000"/>
                </a:solidFill>
                <a:latin typeface="Calibri" panose="020F0502020204030204" pitchFamily="34" charset="0"/>
                <a:cs typeface="Calibri" panose="020F0502020204030204" pitchFamily="34" charset="0"/>
              </a:rPr>
              <a:t>layers</a:t>
            </a:r>
            <a:r>
              <a:rPr lang="en-US" sz="800">
                <a:latin typeface="Calibri" panose="020F0502020204030204" pitchFamily="34" charset="0"/>
                <a:cs typeface="Calibri" panose="020F0502020204030204" pitchFamily="34" charset="0"/>
              </a:rPr>
              <a:t>":["global:c6:…cover"],"</a:t>
            </a:r>
            <a:r>
              <a:rPr lang="en-US" sz="800" b="1">
                <a:solidFill>
                  <a:srgbClr val="C00000"/>
                </a:solidFill>
                <a:latin typeface="Calibri" panose="020F0502020204030204" pitchFamily="34" charset="0"/>
                <a:cs typeface="Calibri" panose="020F0502020204030204" pitchFamily="34" charset="0"/>
              </a:rPr>
              <a:t>styles</a:t>
            </a:r>
            <a:r>
              <a:rPr lang="en-US" sz="800">
                <a:latin typeface="Calibri" panose="020F0502020204030204" pitchFamily="34" charset="0"/>
                <a:cs typeface="Calibri" panose="020F0502020204030204" pitchFamily="34" charset="0"/>
              </a:rPr>
              <a:t>":[""],"</a:t>
            </a:r>
            <a:r>
              <a:rPr lang="en-US" sz="800" b="1">
                <a:solidFill>
                  <a:srgbClr val="C00000"/>
                </a:solidFill>
                <a:latin typeface="Calibri" panose="020F0502020204030204" pitchFamily="34" charset="0"/>
                <a:cs typeface="Calibri" panose="020F0502020204030204" pitchFamily="34" charset="0"/>
              </a:rPr>
              <a:t>version</a:t>
            </a:r>
            <a:r>
              <a:rPr lang="en-US" sz="800">
                <a:latin typeface="Calibri" panose="020F0502020204030204" pitchFamily="34" charset="0"/>
                <a:cs typeface="Calibri" panose="020F0502020204030204" pitchFamily="34" charset="0"/>
              </a:rPr>
              <a:t>":"1.1.1"} </a:t>
            </a:r>
            <a:endParaRPr lang="en-AU" sz="800">
              <a:latin typeface="Calibri" panose="020F0502020204030204" pitchFamily="34" charset="0"/>
              <a:cs typeface="Calibri" panose="020F0502020204030204" pitchFamily="34" charset="0"/>
            </a:endParaRPr>
          </a:p>
        </p:txBody>
      </p:sp>
      <p:sp>
        <p:nvSpPr>
          <p:cNvPr id="41" name="Oval 40">
            <a:extLst>
              <a:ext uri="{FF2B5EF4-FFF2-40B4-BE49-F238E27FC236}">
                <a16:creationId xmlns:a16="http://schemas.microsoft.com/office/drawing/2014/main" id="{7B1C2DB3-D0E8-4F09-94D0-82A44A50BA5B}"/>
              </a:ext>
            </a:extLst>
          </p:cNvPr>
          <p:cNvSpPr/>
          <p:nvPr/>
        </p:nvSpPr>
        <p:spPr>
          <a:xfrm>
            <a:off x="6158829" y="1954454"/>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2" name="Oval 41">
            <a:extLst>
              <a:ext uri="{FF2B5EF4-FFF2-40B4-BE49-F238E27FC236}">
                <a16:creationId xmlns:a16="http://schemas.microsoft.com/office/drawing/2014/main" id="{F06EB8DD-1A48-44D1-B024-6EDEA9C680CA}"/>
              </a:ext>
            </a:extLst>
          </p:cNvPr>
          <p:cNvSpPr/>
          <p:nvPr/>
        </p:nvSpPr>
        <p:spPr>
          <a:xfrm>
            <a:off x="6591023" y="1954454"/>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Oval 42">
            <a:extLst>
              <a:ext uri="{FF2B5EF4-FFF2-40B4-BE49-F238E27FC236}">
                <a16:creationId xmlns:a16="http://schemas.microsoft.com/office/drawing/2014/main" id="{93CD69AB-C24E-480C-BDEC-B92DBEA893DC}"/>
              </a:ext>
            </a:extLst>
          </p:cNvPr>
          <p:cNvSpPr/>
          <p:nvPr/>
        </p:nvSpPr>
        <p:spPr>
          <a:xfrm>
            <a:off x="7050650" y="1954454"/>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Rectangle 43">
            <a:extLst>
              <a:ext uri="{FF2B5EF4-FFF2-40B4-BE49-F238E27FC236}">
                <a16:creationId xmlns:a16="http://schemas.microsoft.com/office/drawing/2014/main" id="{3D94E4B8-262A-4B08-A9E7-BC7B062D3C31}"/>
              </a:ext>
            </a:extLst>
          </p:cNvPr>
          <p:cNvSpPr/>
          <p:nvPr/>
        </p:nvSpPr>
        <p:spPr>
          <a:xfrm>
            <a:off x="5954274" y="1886997"/>
            <a:ext cx="1234768" cy="20847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8" name="Oval 37">
            <a:extLst>
              <a:ext uri="{FF2B5EF4-FFF2-40B4-BE49-F238E27FC236}">
                <a16:creationId xmlns:a16="http://schemas.microsoft.com/office/drawing/2014/main" id="{14CF7310-69FF-4D35-861A-732B0D1754D5}"/>
              </a:ext>
            </a:extLst>
          </p:cNvPr>
          <p:cNvSpPr/>
          <p:nvPr/>
        </p:nvSpPr>
        <p:spPr>
          <a:xfrm>
            <a:off x="7667359" y="1954305"/>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Rectangle 38">
            <a:extLst>
              <a:ext uri="{FF2B5EF4-FFF2-40B4-BE49-F238E27FC236}">
                <a16:creationId xmlns:a16="http://schemas.microsoft.com/office/drawing/2014/main" id="{D0FB7A27-1672-40C2-9BCD-A0329F2005A8}"/>
              </a:ext>
            </a:extLst>
          </p:cNvPr>
          <p:cNvSpPr/>
          <p:nvPr/>
        </p:nvSpPr>
        <p:spPr>
          <a:xfrm>
            <a:off x="7561610" y="1873324"/>
            <a:ext cx="261256" cy="25225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4" name="Oval 33">
            <a:extLst>
              <a:ext uri="{FF2B5EF4-FFF2-40B4-BE49-F238E27FC236}">
                <a16:creationId xmlns:a16="http://schemas.microsoft.com/office/drawing/2014/main" id="{4344293A-519E-408F-9720-2D0450E95147}"/>
              </a:ext>
            </a:extLst>
          </p:cNvPr>
          <p:cNvSpPr/>
          <p:nvPr/>
        </p:nvSpPr>
        <p:spPr>
          <a:xfrm>
            <a:off x="5064122" y="1952905"/>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5" name="Rectangle 34">
            <a:extLst>
              <a:ext uri="{FF2B5EF4-FFF2-40B4-BE49-F238E27FC236}">
                <a16:creationId xmlns:a16="http://schemas.microsoft.com/office/drawing/2014/main" id="{59FBD69B-8F03-484C-80F2-26A2AA952CCD}"/>
              </a:ext>
            </a:extLst>
          </p:cNvPr>
          <p:cNvSpPr/>
          <p:nvPr/>
        </p:nvSpPr>
        <p:spPr>
          <a:xfrm>
            <a:off x="4943119" y="1864009"/>
            <a:ext cx="261256" cy="25225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 name="Oval 35">
            <a:extLst>
              <a:ext uri="{FF2B5EF4-FFF2-40B4-BE49-F238E27FC236}">
                <a16:creationId xmlns:a16="http://schemas.microsoft.com/office/drawing/2014/main" id="{ACC1193C-98E9-4F64-9ADA-76527245C393}"/>
              </a:ext>
            </a:extLst>
          </p:cNvPr>
          <p:cNvSpPr/>
          <p:nvPr/>
        </p:nvSpPr>
        <p:spPr>
          <a:xfrm>
            <a:off x="5850339" y="1952905"/>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 name="Rectangle 36">
            <a:extLst>
              <a:ext uri="{FF2B5EF4-FFF2-40B4-BE49-F238E27FC236}">
                <a16:creationId xmlns:a16="http://schemas.microsoft.com/office/drawing/2014/main" id="{C1B6C049-3481-42F6-9282-68B22B260E6E}"/>
              </a:ext>
            </a:extLst>
          </p:cNvPr>
          <p:cNvSpPr/>
          <p:nvPr/>
        </p:nvSpPr>
        <p:spPr>
          <a:xfrm>
            <a:off x="5753358" y="1865974"/>
            <a:ext cx="261256" cy="25225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2" name="Oval 31">
            <a:extLst>
              <a:ext uri="{FF2B5EF4-FFF2-40B4-BE49-F238E27FC236}">
                <a16:creationId xmlns:a16="http://schemas.microsoft.com/office/drawing/2014/main" id="{1A05E367-4D4E-45FF-A31E-56AB4EE30653}"/>
              </a:ext>
            </a:extLst>
          </p:cNvPr>
          <p:cNvSpPr/>
          <p:nvPr/>
        </p:nvSpPr>
        <p:spPr>
          <a:xfrm>
            <a:off x="4326787" y="193400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3" name="Rectangle 32">
            <a:extLst>
              <a:ext uri="{FF2B5EF4-FFF2-40B4-BE49-F238E27FC236}">
                <a16:creationId xmlns:a16="http://schemas.microsoft.com/office/drawing/2014/main" id="{D4DE672F-8C9D-40A1-B2CF-1C65523DAFD4}"/>
              </a:ext>
            </a:extLst>
          </p:cNvPr>
          <p:cNvSpPr/>
          <p:nvPr/>
        </p:nvSpPr>
        <p:spPr>
          <a:xfrm>
            <a:off x="4238508" y="1852771"/>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TextBox 12">
            <a:extLst>
              <a:ext uri="{FF2B5EF4-FFF2-40B4-BE49-F238E27FC236}">
                <a16:creationId xmlns:a16="http://schemas.microsoft.com/office/drawing/2014/main" id="{25420893-178C-49A5-A0B1-B6034D731F1D}"/>
              </a:ext>
            </a:extLst>
          </p:cNvPr>
          <p:cNvSpPr txBox="1"/>
          <p:nvPr/>
        </p:nvSpPr>
        <p:spPr>
          <a:xfrm>
            <a:off x="2067580" y="1873145"/>
            <a:ext cx="2446668" cy="24622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r>
              <a:rPr lang="en-US" sz="1000">
                <a:latin typeface="Calibri" panose="020F0502020204030204" pitchFamily="34" charset="0"/>
                <a:cs typeface="Calibri" panose="020F0502020204030204" pitchFamily="34" charset="0"/>
              </a:rPr>
              <a:t>query = utils.NormaliseKeys(r.URL.Query())</a:t>
            </a:r>
            <a:endParaRPr lang="en-AU" sz="1000">
              <a:latin typeface="Calibri" panose="020F0502020204030204" pitchFamily="34" charset="0"/>
              <a:cs typeface="Calibri" panose="020F0502020204030204" pitchFamily="34" charset="0"/>
            </a:endParaRPr>
          </a:p>
        </p:txBody>
      </p:sp>
      <p:sp>
        <p:nvSpPr>
          <p:cNvPr id="30" name="Oval 29">
            <a:extLst>
              <a:ext uri="{FF2B5EF4-FFF2-40B4-BE49-F238E27FC236}">
                <a16:creationId xmlns:a16="http://schemas.microsoft.com/office/drawing/2014/main" id="{1EF5FA4B-8174-406F-A4C4-EFF361BC2AA8}"/>
              </a:ext>
            </a:extLst>
          </p:cNvPr>
          <p:cNvSpPr/>
          <p:nvPr/>
        </p:nvSpPr>
        <p:spPr>
          <a:xfrm>
            <a:off x="1423408" y="2069668"/>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1" name="Rectangle 30">
            <a:extLst>
              <a:ext uri="{FF2B5EF4-FFF2-40B4-BE49-F238E27FC236}">
                <a16:creationId xmlns:a16="http://schemas.microsoft.com/office/drawing/2014/main" id="{9443BDFE-289E-4800-8242-191369197B7E}"/>
              </a:ext>
            </a:extLst>
          </p:cNvPr>
          <p:cNvSpPr/>
          <p:nvPr/>
        </p:nvSpPr>
        <p:spPr>
          <a:xfrm>
            <a:off x="1321117" y="1932078"/>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TextBox 14">
            <a:extLst>
              <a:ext uri="{FF2B5EF4-FFF2-40B4-BE49-F238E27FC236}">
                <a16:creationId xmlns:a16="http://schemas.microsoft.com/office/drawing/2014/main" id="{F9F21AE7-0059-46CC-9332-B19AE42EBD29}"/>
              </a:ext>
            </a:extLst>
          </p:cNvPr>
          <p:cNvSpPr txBox="1"/>
          <p:nvPr/>
        </p:nvSpPr>
        <p:spPr>
          <a:xfrm>
            <a:off x="2067580" y="2118149"/>
            <a:ext cx="2446668" cy="2446824"/>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p>
            <a:r>
              <a:rPr lang="en-US" sz="900">
                <a:latin typeface="Calibri" panose="020F0502020204030204" pitchFamily="34" charset="0"/>
                <a:cs typeface="Calibri" panose="020F0502020204030204" pitchFamily="34" charset="0"/>
              </a:rPr>
              <a:t>version: [1.1.1]</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transparent: [true]</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tiled: [true]</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service: [WMS]</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height: [256]</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srs: [EPSG:3857]</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feature_count: [101]</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styles: []</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bbox: [16280475.528516259,-2504688.542848654,17532819.79994059,-1252344.271424327]</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width: [256]</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format: [image/png]</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exceptions: [application/vnd.ogc.se_xml]</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layers: [global:c6:monthly_anom_frac_cover]</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time: [2018-10-01T00:00:00.000Z]</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request: [GetMap]</a:t>
            </a:r>
            <a:endParaRPr lang="en-AU" sz="900">
              <a:latin typeface="Calibri" panose="020F0502020204030204" pitchFamily="34" charset="0"/>
              <a:cs typeface="Calibri" panose="020F0502020204030204" pitchFamily="34" charset="0"/>
            </a:endParaRPr>
          </a:p>
        </p:txBody>
      </p:sp>
      <p:sp>
        <p:nvSpPr>
          <p:cNvPr id="28" name="Oval 27">
            <a:extLst>
              <a:ext uri="{FF2B5EF4-FFF2-40B4-BE49-F238E27FC236}">
                <a16:creationId xmlns:a16="http://schemas.microsoft.com/office/drawing/2014/main" id="{0348870F-9F54-4809-BF70-B9B93CA02AA1}"/>
              </a:ext>
            </a:extLst>
          </p:cNvPr>
          <p:cNvSpPr/>
          <p:nvPr/>
        </p:nvSpPr>
        <p:spPr>
          <a:xfrm>
            <a:off x="997475" y="1531251"/>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Rectangle 28">
            <a:extLst>
              <a:ext uri="{FF2B5EF4-FFF2-40B4-BE49-F238E27FC236}">
                <a16:creationId xmlns:a16="http://schemas.microsoft.com/office/drawing/2014/main" id="{24137F95-10E0-43D4-BEF3-B45CF3200F0B}"/>
              </a:ext>
            </a:extLst>
          </p:cNvPr>
          <p:cNvSpPr/>
          <p:nvPr/>
        </p:nvSpPr>
        <p:spPr>
          <a:xfrm>
            <a:off x="897747" y="1325239"/>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Title 1">
            <a:extLst>
              <a:ext uri="{FF2B5EF4-FFF2-40B4-BE49-F238E27FC236}">
                <a16:creationId xmlns:a16="http://schemas.microsoft.com/office/drawing/2014/main" id="{EB8832A3-5B2A-4D4F-AC37-B92D56B17AFC}"/>
              </a:ext>
            </a:extLst>
          </p:cNvPr>
          <p:cNvSpPr>
            <a:spLocks noGrp="1"/>
          </p:cNvSpPr>
          <p:nvPr>
            <p:ph type="title"/>
          </p:nvPr>
        </p:nvSpPr>
        <p:spPr>
          <a:xfrm>
            <a:off x="445402" y="207551"/>
            <a:ext cx="6070901" cy="644475"/>
          </a:xfrm>
        </p:spPr>
        <p:txBody>
          <a:bodyPr/>
          <a:lstStyle/>
          <a:p>
            <a:r>
              <a:rPr lang="en-US" b="1">
                <a:ln w="0"/>
                <a:solidFill>
                  <a:srgbClr val="C00000"/>
                </a:solidFill>
                <a:effectLst>
                  <a:reflection blurRad="6350" stA="53000" endA="300" endPos="35500" dir="5400000" sy="-90000" algn="bl" rotWithShape="0"/>
                </a:effectLst>
              </a:rPr>
              <a:t>ows.go:</a:t>
            </a:r>
            <a:r>
              <a:rPr lang="en-US" b="1">
                <a:ln w="0"/>
                <a:solidFill>
                  <a:srgbClr val="002060"/>
                </a:solidFill>
                <a:effectLst>
                  <a:reflection blurRad="6350" stA="53000" endA="300" endPos="35500" dir="5400000" sy="-90000" algn="bl" rotWithShape="0"/>
                </a:effectLst>
              </a:rPr>
              <a:t> func </a:t>
            </a:r>
            <a:r>
              <a:rPr lang="en-GB" b="1"/>
              <a:t>generalHandler</a:t>
            </a:r>
            <a:r>
              <a:rPr lang="en-US" b="1">
                <a:ln w="0"/>
                <a:solidFill>
                  <a:srgbClr val="002060"/>
                </a:solidFill>
                <a:effectLst>
                  <a:reflection blurRad="6350" stA="53000" endA="300" endPos="35500" dir="5400000" sy="-90000" algn="bl" rotWithShape="0"/>
                </a:effectLst>
              </a:rPr>
              <a:t>()</a:t>
            </a:r>
            <a:endParaRPr lang="en-AU" b="1">
              <a:ln w="0"/>
              <a:solidFill>
                <a:srgbClr val="002060"/>
              </a:solidFill>
              <a:effectLst>
                <a:reflection blurRad="6350" stA="53000" endA="300" endPos="35500" dir="5400000" sy="-90000" algn="bl" rotWithShape="0"/>
              </a:effectLst>
            </a:endParaRPr>
          </a:p>
        </p:txBody>
      </p:sp>
      <p:sp>
        <p:nvSpPr>
          <p:cNvPr id="7" name="TextBox 6">
            <a:extLst>
              <a:ext uri="{FF2B5EF4-FFF2-40B4-BE49-F238E27FC236}">
                <a16:creationId xmlns:a16="http://schemas.microsoft.com/office/drawing/2014/main" id="{AB7F5137-7E13-4B41-89B3-39A9F7941EA9}"/>
              </a:ext>
            </a:extLst>
          </p:cNvPr>
          <p:cNvSpPr txBox="1"/>
          <p:nvPr/>
        </p:nvSpPr>
        <p:spPr>
          <a:xfrm>
            <a:off x="567891" y="1039528"/>
            <a:ext cx="8198873" cy="754053"/>
          </a:xfrm>
          <a:prstGeom prst="rect">
            <a:avLst/>
          </a:prstGeom>
          <a:solidFill>
            <a:srgbClr val="F2F2F2"/>
          </a:solidFill>
        </p:spPr>
        <p:txBody>
          <a:bodyPr wrap="square" rtlCol="0">
            <a:spAutoFit/>
          </a:bodyPr>
          <a:lstStyle/>
          <a:p>
            <a:r>
              <a:rPr lang="en-US">
                <a:latin typeface="Calibri" panose="020F0502020204030204" pitchFamily="34" charset="0"/>
                <a:cs typeface="Calibri" panose="020F0502020204030204" pitchFamily="34" charset="0"/>
              </a:rPr>
              <a:t>This function handles the GET requests coming from the web.</a:t>
            </a:r>
            <a:endParaRPr lang="en-AU">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400">
                <a:latin typeface="Calibri" panose="020F0502020204030204" pitchFamily="34" charset="0"/>
                <a:cs typeface="Calibri" panose="020F0502020204030204" pitchFamily="34" charset="0"/>
              </a:rPr>
              <a:t>Each tile is requested separately as…</a:t>
            </a:r>
          </a:p>
          <a:p>
            <a:pPr marL="742950" lvl="1" indent="-285750">
              <a:buFont typeface="Arial" panose="020B0604020202020204" pitchFamily="34" charset="0"/>
              <a:buChar char="•"/>
            </a:pPr>
            <a:r>
              <a:rPr lang="en-US" sz="1100">
                <a:latin typeface="Calibri" panose="020F0502020204030204" pitchFamily="34" charset="0"/>
                <a:cs typeface="Calibri" panose="020F0502020204030204" pitchFamily="34" charset="0"/>
              </a:rPr>
              <a:t>http://130.56.242.15/ows/geoglam?time=...&amp;service=WMS&amp;request=GetMap&amp;layers=global:c6:…cover&amp;bbox=…&amp;…</a:t>
            </a:r>
            <a:endParaRPr lang="en-AU" sz="1100">
              <a:latin typeface="Calibri" panose="020F0502020204030204" pitchFamily="34" charset="0"/>
              <a:cs typeface="Calibri" panose="020F0502020204030204" pitchFamily="34" charset="0"/>
            </a:endParaRPr>
          </a:p>
        </p:txBody>
      </p:sp>
      <p:sp>
        <p:nvSpPr>
          <p:cNvPr id="12" name="Rectangle: Rounded Corners 11">
            <a:extLst>
              <a:ext uri="{FF2B5EF4-FFF2-40B4-BE49-F238E27FC236}">
                <a16:creationId xmlns:a16="http://schemas.microsoft.com/office/drawing/2014/main" id="{902E41A8-AC45-409C-AA4C-0B76436F01FB}"/>
              </a:ext>
            </a:extLst>
          </p:cNvPr>
          <p:cNvSpPr/>
          <p:nvPr/>
        </p:nvSpPr>
        <p:spPr>
          <a:xfrm>
            <a:off x="891323" y="1873145"/>
            <a:ext cx="812349"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Case GET</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55DF8AB5-323D-4046-91A1-8A6C53310B49}"/>
              </a:ext>
            </a:extLst>
          </p:cNvPr>
          <p:cNvSpPr txBox="1"/>
          <p:nvPr/>
        </p:nvSpPr>
        <p:spPr>
          <a:xfrm>
            <a:off x="4879916" y="1878308"/>
            <a:ext cx="2995308" cy="230832"/>
          </a:xfrm>
          <a:prstGeom prst="rect">
            <a:avLst/>
          </a:prstGeom>
          <a:solidFill>
            <a:srgbClr val="F2F2F2"/>
          </a:solidFill>
          <a:ln>
            <a:solidFill>
              <a:schemeClr val="accent1">
                <a:shade val="50000"/>
              </a:schemeClr>
            </a:solidFill>
          </a:ln>
        </p:spPr>
        <p:txBody>
          <a:bodyPr wrap="square" rtlCol="0">
            <a:spAutoFit/>
          </a:bodyPr>
          <a:lstStyle/>
          <a:p>
            <a:r>
              <a:rPr lang="en-US" sz="900" b="1">
                <a:solidFill>
                  <a:srgbClr val="C00000"/>
                </a:solidFill>
                <a:latin typeface="Calibri" panose="020F0502020204030204" pitchFamily="34" charset="0"/>
                <a:cs typeface="Calibri" panose="020F0502020204030204" pitchFamily="34" charset="0"/>
              </a:rPr>
              <a:t>serveWMS</a:t>
            </a:r>
            <a:r>
              <a:rPr lang="en-US" sz="900">
                <a:latin typeface="Calibri" panose="020F0502020204030204" pitchFamily="34" charset="0"/>
                <a:cs typeface="Calibri" panose="020F0502020204030204" pitchFamily="34" charset="0"/>
              </a:rPr>
              <a:t>(ctx, params, conf, r.URL.String(), w)</a:t>
            </a:r>
            <a:endParaRPr lang="en-AU" sz="900">
              <a:latin typeface="Calibri" panose="020F0502020204030204" pitchFamily="34" charset="0"/>
              <a:cs typeface="Calibri" panose="020F0502020204030204" pitchFamily="34" charset="0"/>
            </a:endParaRPr>
          </a:p>
        </p:txBody>
      </p:sp>
      <p:sp>
        <p:nvSpPr>
          <p:cNvPr id="40" name="TextBox 39">
            <a:extLst>
              <a:ext uri="{FF2B5EF4-FFF2-40B4-BE49-F238E27FC236}">
                <a16:creationId xmlns:a16="http://schemas.microsoft.com/office/drawing/2014/main" id="{06D289E6-9E1F-4559-AE4B-5576CD313B53}"/>
              </a:ext>
            </a:extLst>
          </p:cNvPr>
          <p:cNvSpPr txBox="1"/>
          <p:nvPr/>
        </p:nvSpPr>
        <p:spPr>
          <a:xfrm>
            <a:off x="662541" y="1086053"/>
            <a:ext cx="8198873" cy="769441"/>
          </a:xfrm>
          <a:prstGeom prst="rect">
            <a:avLst/>
          </a:prstGeom>
          <a:solidFill>
            <a:srgbClr val="F2F2F2"/>
          </a:solidFill>
        </p:spPr>
        <p:txBody>
          <a:bodyPr wrap="square" rtlCol="0">
            <a:spAutoFit/>
          </a:bodyPr>
          <a:lstStyle/>
          <a:p>
            <a:endParaRPr lang="en-US" sz="1100">
              <a:latin typeface="Calibri" panose="020F0502020204030204" pitchFamily="34" charset="0"/>
              <a:cs typeface="Calibri" panose="020F0502020204030204" pitchFamily="34" charset="0"/>
            </a:endParaRPr>
          </a:p>
          <a:p>
            <a:endParaRPr lang="en-US" sz="1100">
              <a:latin typeface="Calibri" panose="020F0502020204030204" pitchFamily="34" charset="0"/>
              <a:cs typeface="Calibri" panose="020F0502020204030204" pitchFamily="34" charset="0"/>
            </a:endParaRPr>
          </a:p>
          <a:p>
            <a:endParaRPr lang="en-US" sz="1100">
              <a:latin typeface="Calibri" panose="020F0502020204030204" pitchFamily="34" charset="0"/>
              <a:cs typeface="Calibri" panose="020F0502020204030204" pitchFamily="34" charset="0"/>
            </a:endParaRPr>
          </a:p>
          <a:p>
            <a:endParaRPr lang="en-AU" sz="1100">
              <a:latin typeface="Calibri" panose="020F0502020204030204" pitchFamily="34" charset="0"/>
              <a:cs typeface="Calibri" panose="020F0502020204030204" pitchFamily="34" charset="0"/>
            </a:endParaRPr>
          </a:p>
        </p:txBody>
      </p:sp>
      <p:sp>
        <p:nvSpPr>
          <p:cNvPr id="45" name="Rectangle 44">
            <a:extLst>
              <a:ext uri="{FF2B5EF4-FFF2-40B4-BE49-F238E27FC236}">
                <a16:creationId xmlns:a16="http://schemas.microsoft.com/office/drawing/2014/main" id="{0C9DEC0E-CD20-4667-8AEF-CD5624588472}"/>
              </a:ext>
            </a:extLst>
          </p:cNvPr>
          <p:cNvSpPr/>
          <p:nvPr/>
        </p:nvSpPr>
        <p:spPr>
          <a:xfrm>
            <a:off x="5455639" y="2408460"/>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Rectangle 45">
            <a:extLst>
              <a:ext uri="{FF2B5EF4-FFF2-40B4-BE49-F238E27FC236}">
                <a16:creationId xmlns:a16="http://schemas.microsoft.com/office/drawing/2014/main" id="{17AEF8CA-EAC6-47A7-996C-A8E282CC2BC1}"/>
              </a:ext>
            </a:extLst>
          </p:cNvPr>
          <p:cNvSpPr/>
          <p:nvPr/>
        </p:nvSpPr>
        <p:spPr>
          <a:xfrm>
            <a:off x="7461523" y="3127179"/>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7" name="Rectangle 46">
            <a:extLst>
              <a:ext uri="{FF2B5EF4-FFF2-40B4-BE49-F238E27FC236}">
                <a16:creationId xmlns:a16="http://schemas.microsoft.com/office/drawing/2014/main" id="{FC482AD0-C098-485B-BD48-579AFA7A7A46}"/>
              </a:ext>
            </a:extLst>
          </p:cNvPr>
          <p:cNvSpPr/>
          <p:nvPr/>
        </p:nvSpPr>
        <p:spPr>
          <a:xfrm>
            <a:off x="6085951" y="4189726"/>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8" name="Rectangle 47">
            <a:extLst>
              <a:ext uri="{FF2B5EF4-FFF2-40B4-BE49-F238E27FC236}">
                <a16:creationId xmlns:a16="http://schemas.microsoft.com/office/drawing/2014/main" id="{0F03E525-7DC9-4848-864C-CCCE7C6D8E2E}"/>
              </a:ext>
            </a:extLst>
          </p:cNvPr>
          <p:cNvSpPr/>
          <p:nvPr/>
        </p:nvSpPr>
        <p:spPr>
          <a:xfrm>
            <a:off x="6500920" y="5227717"/>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9" name="Rectangle 48">
            <a:extLst>
              <a:ext uri="{FF2B5EF4-FFF2-40B4-BE49-F238E27FC236}">
                <a16:creationId xmlns:a16="http://schemas.microsoft.com/office/drawing/2014/main" id="{293D24F9-E2ED-493F-8786-6B4705491C8E}"/>
              </a:ext>
            </a:extLst>
          </p:cNvPr>
          <p:cNvSpPr/>
          <p:nvPr/>
        </p:nvSpPr>
        <p:spPr>
          <a:xfrm>
            <a:off x="6963890" y="5907610"/>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4" name="Rectangle 53">
            <a:extLst>
              <a:ext uri="{FF2B5EF4-FFF2-40B4-BE49-F238E27FC236}">
                <a16:creationId xmlns:a16="http://schemas.microsoft.com/office/drawing/2014/main" id="{F6A5DFF1-99E1-4E30-888C-9C86160F7C22}"/>
              </a:ext>
            </a:extLst>
          </p:cNvPr>
          <p:cNvSpPr/>
          <p:nvPr/>
        </p:nvSpPr>
        <p:spPr>
          <a:xfrm>
            <a:off x="5755829" y="3174590"/>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TextBox 24">
            <a:extLst>
              <a:ext uri="{FF2B5EF4-FFF2-40B4-BE49-F238E27FC236}">
                <a16:creationId xmlns:a16="http://schemas.microsoft.com/office/drawing/2014/main" id="{394CA71F-9104-4D6B-B4A4-6F2BB1E41888}"/>
              </a:ext>
            </a:extLst>
          </p:cNvPr>
          <p:cNvSpPr txBox="1"/>
          <p:nvPr/>
        </p:nvSpPr>
        <p:spPr>
          <a:xfrm>
            <a:off x="2066248" y="6211725"/>
            <a:ext cx="2448000" cy="615553"/>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solidFill>
              <a:schemeClr val="accent1">
                <a:shade val="50000"/>
              </a:schemeClr>
            </a:solidFill>
          </a:ln>
        </p:spPr>
        <p:txBody>
          <a:bodyPr wrap="square" rtlCol="0">
            <a:spAutoFit/>
          </a:bodyPr>
          <a:lstStyle/>
          <a:p>
            <a:pPr algn="ctr"/>
            <a:r>
              <a:rPr lang="en-US" sz="1900" b="1">
                <a:ln w="0"/>
                <a:effectLst>
                  <a:reflection blurRad="6350" stA="53000" endA="300" endPos="35500" dir="5400000" sy="-90000" algn="bl" rotWithShape="0"/>
                </a:effectLst>
                <a:latin typeface="Calibri" panose="020F0502020204030204" pitchFamily="34" charset="0"/>
                <a:cs typeface="Calibri" panose="020F0502020204030204" pitchFamily="34" charset="0"/>
              </a:rPr>
              <a:t>Next:</a:t>
            </a:r>
            <a:r>
              <a:rPr lang="en-US" sz="19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 </a:t>
            </a:r>
          </a:p>
          <a:p>
            <a:pPr algn="ctr"/>
            <a:r>
              <a:rPr lang="en-US" sz="19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func </a:t>
            </a:r>
            <a:r>
              <a:rPr lang="en-US" sz="1900" b="1">
                <a:ln w="0"/>
                <a:solidFill>
                  <a:srgbClr val="90C226"/>
                </a:solidFill>
                <a:effectLst>
                  <a:reflection blurRad="6350" stA="53000" endA="300" endPos="35500" dir="5400000" sy="-90000" algn="bl" rotWithShape="0"/>
                </a:effectLst>
                <a:latin typeface="Calibri" panose="020F0502020204030204" pitchFamily="34" charset="0"/>
                <a:cs typeface="Calibri" panose="020F0502020204030204" pitchFamily="34" charset="0"/>
              </a:rPr>
              <a:t>serveWMS</a:t>
            </a:r>
            <a:r>
              <a:rPr lang="en-US" sz="19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a:t>
            </a:r>
          </a:p>
        </p:txBody>
      </p:sp>
      <p:sp>
        <p:nvSpPr>
          <p:cNvPr id="20" name="TextBox 19">
            <a:extLst>
              <a:ext uri="{FF2B5EF4-FFF2-40B4-BE49-F238E27FC236}">
                <a16:creationId xmlns:a16="http://schemas.microsoft.com/office/drawing/2014/main" id="{47471951-1ABC-45C6-9AE1-EF4430860BA3}"/>
              </a:ext>
            </a:extLst>
          </p:cNvPr>
          <p:cNvSpPr txBox="1"/>
          <p:nvPr/>
        </p:nvSpPr>
        <p:spPr>
          <a:xfrm>
            <a:off x="2066248" y="4645685"/>
            <a:ext cx="2448000" cy="1477328"/>
          </a:xfrm>
          <a:prstGeom prst="rect">
            <a:avLst/>
          </a:prstGeom>
          <a:solidFill>
            <a:srgbClr val="F2F2F2"/>
          </a:solidFill>
          <a:ln>
            <a:solidFill>
              <a:schemeClr val="accent1">
                <a:shade val="50000"/>
              </a:schemeClr>
            </a:solidFill>
          </a:ln>
        </p:spPr>
        <p:txBody>
          <a:bodyPr wrap="square" rtlCol="0">
            <a:spAutoFit/>
          </a:bodyPr>
          <a:lstStyle>
            <a:defPPr>
              <a:defRPr lang="en-US"/>
            </a:defPPr>
            <a:lvl1pPr>
              <a:defRPr sz="900" b="0">
                <a:latin typeface="Calibri" panose="020F0502020204030204" pitchFamily="34" charset="0"/>
                <a:cs typeface="Calibri" panose="020F0502020204030204" pitchFamily="34" charset="0"/>
              </a:defRPr>
            </a:lvl1pPr>
          </a:lstStyle>
          <a:p>
            <a:r>
              <a:rPr lang="en-US"/>
              <a:t>"service_config":</a:t>
            </a:r>
            <a:br>
              <a:rPr lang="en-US"/>
            </a:br>
            <a:r>
              <a:rPr lang="en-US"/>
              <a:t>{</a:t>
            </a:r>
            <a:br>
              <a:rPr lang="en-US"/>
            </a:br>
            <a:r>
              <a:rPr lang="en-US"/>
              <a:t>  "ows_hostname":"130.56.242.15",</a:t>
            </a:r>
            <a:br>
              <a:rPr lang="en-US"/>
            </a:br>
            <a:r>
              <a:rPr lang="en-US"/>
              <a:t>  "NameSpace":"geoglam",</a:t>
            </a:r>
            <a:br>
              <a:rPr lang="en-US"/>
            </a:br>
            <a:r>
              <a:rPr lang="en-US"/>
              <a:t>  "mas_address":"10.0.1.210:8888",</a:t>
            </a:r>
            <a:br>
              <a:rPr lang="en-US"/>
            </a:br>
            <a:r>
              <a:rPr lang="en-US"/>
              <a:t>  "worker_nodes":["10.0.1.190:6000",“…"],</a:t>
            </a:r>
            <a:br>
              <a:rPr lang="en-US"/>
            </a:br>
            <a:r>
              <a:rPr lang="en-US"/>
              <a:t>  "ows_cluster_nodes":null,</a:t>
            </a:r>
            <a:br>
              <a:rPr lang="en-US"/>
            </a:br>
            <a:r>
              <a:rPr lang="en-US"/>
              <a:t>  "temp_dir":"",</a:t>
            </a:r>
            <a:br>
              <a:rPr lang="en-US"/>
            </a:br>
            <a:r>
              <a:rPr lang="en-US"/>
              <a:t>  "max_grpc_buffer_size":0</a:t>
            </a:r>
            <a:br>
              <a:rPr lang="en-US"/>
            </a:br>
            <a:r>
              <a:rPr lang="en-US"/>
              <a:t>}</a:t>
            </a:r>
            <a:endParaRPr lang="en-AU"/>
          </a:p>
        </p:txBody>
      </p:sp>
      <p:sp>
        <p:nvSpPr>
          <p:cNvPr id="21" name="TextBox 20">
            <a:extLst>
              <a:ext uri="{FF2B5EF4-FFF2-40B4-BE49-F238E27FC236}">
                <a16:creationId xmlns:a16="http://schemas.microsoft.com/office/drawing/2014/main" id="{3865C72C-B042-4D47-942A-85A695963E34}"/>
              </a:ext>
            </a:extLst>
          </p:cNvPr>
          <p:cNvSpPr txBox="1"/>
          <p:nvPr/>
        </p:nvSpPr>
        <p:spPr>
          <a:xfrm>
            <a:off x="2066248" y="4645685"/>
            <a:ext cx="2448000" cy="1477328"/>
          </a:xfrm>
          <a:prstGeom prst="rect">
            <a:avLst/>
          </a:prstGeom>
          <a:solidFill>
            <a:srgbClr val="F2F2F2"/>
          </a:solidFill>
          <a:ln>
            <a:solidFill>
              <a:schemeClr val="accent1">
                <a:shade val="50000"/>
              </a:schemeClr>
            </a:solidFill>
          </a:ln>
        </p:spPr>
        <p:txBody>
          <a:bodyPr wrap="square" rtlCol="0">
            <a:spAutoFit/>
          </a:bodyPr>
          <a:lstStyle>
            <a:defPPr>
              <a:defRPr lang="en-US"/>
            </a:defPPr>
            <a:lvl1pPr>
              <a:defRPr sz="900" b="0">
                <a:latin typeface="Calibri" panose="020F0502020204030204" pitchFamily="34" charset="0"/>
                <a:cs typeface="Calibri" panose="020F0502020204030204" pitchFamily="34" charset="0"/>
              </a:defRPr>
            </a:lvl1pPr>
          </a:lstStyle>
          <a:p>
            <a:r>
              <a:rPr lang="en-US"/>
              <a:t>"layers":[</a:t>
            </a:r>
            <a:br>
              <a:rPr lang="en-US"/>
            </a:br>
            <a:r>
              <a:rPr lang="en-US"/>
              <a:t>{</a:t>
            </a:r>
            <a:br>
              <a:rPr lang="en-US"/>
            </a:br>
            <a:r>
              <a:rPr lang="en-US"/>
              <a:t>  "ows_hostname":"130.56.242.15",</a:t>
            </a:r>
            <a:br>
              <a:rPr lang="en-US"/>
            </a:br>
            <a:r>
              <a:rPr lang="en-US"/>
              <a:t>  "NameSpace":"geoglam",</a:t>
            </a:r>
            <a:br>
              <a:rPr lang="en-US"/>
            </a:br>
            <a:r>
              <a:rPr lang="en-US"/>
              <a:t>  "name":"global:c5:frac_cover",</a:t>
            </a:r>
            <a:br>
              <a:rPr lang="en-US"/>
            </a:br>
            <a:r>
              <a:rPr lang="en-US"/>
              <a:t>  "title":"GEOGLAM Fractional Cover C5",</a:t>
            </a:r>
            <a:br>
              <a:rPr lang="en-US"/>
            </a:br>
            <a:r>
              <a:rPr lang="en-US"/>
              <a:t>  "abstract":"Fractional Cover - MODIS,...“</a:t>
            </a:r>
          </a:p>
          <a:p>
            <a:r>
              <a:rPr lang="en-US"/>
              <a:t>  …</a:t>
            </a:r>
          </a:p>
          <a:p>
            <a:endParaRPr lang="en-US"/>
          </a:p>
          <a:p>
            <a:r>
              <a:rPr lang="en-US"/>
              <a:t>}</a:t>
            </a:r>
            <a:endParaRPr lang="en-AU"/>
          </a:p>
        </p:txBody>
      </p:sp>
      <p:sp>
        <p:nvSpPr>
          <p:cNvPr id="22" name="TextBox 21">
            <a:extLst>
              <a:ext uri="{FF2B5EF4-FFF2-40B4-BE49-F238E27FC236}">
                <a16:creationId xmlns:a16="http://schemas.microsoft.com/office/drawing/2014/main" id="{D7E4B6C0-D9BD-4C40-9137-C8C74E8A273A}"/>
              </a:ext>
            </a:extLst>
          </p:cNvPr>
          <p:cNvSpPr txBox="1"/>
          <p:nvPr/>
        </p:nvSpPr>
        <p:spPr>
          <a:xfrm>
            <a:off x="2066248" y="4645685"/>
            <a:ext cx="2446668" cy="1477328"/>
          </a:xfrm>
          <a:prstGeom prst="rect">
            <a:avLst/>
          </a:prstGeom>
          <a:solidFill>
            <a:srgbClr val="F2F2F2"/>
          </a:solidFill>
          <a:ln>
            <a:solidFill>
              <a:schemeClr val="accent1">
                <a:shade val="50000"/>
              </a:schemeClr>
            </a:solidFill>
          </a:ln>
        </p:spPr>
        <p:txBody>
          <a:bodyPr wrap="square" rtlCol="0">
            <a:spAutoFit/>
          </a:bodyPr>
          <a:lstStyle>
            <a:defPPr>
              <a:defRPr lang="en-US"/>
            </a:defPPr>
            <a:lvl1pPr>
              <a:defRPr sz="900" b="0">
                <a:latin typeface="Calibri" panose="020F0502020204030204" pitchFamily="34" charset="0"/>
                <a:cs typeface="Calibri" panose="020F0502020204030204" pitchFamily="34" charset="0"/>
              </a:defRPr>
            </a:lvl1pPr>
          </a:lstStyle>
          <a:p>
            <a:r>
              <a:rPr lang="en-US"/>
              <a:t>"processes":</a:t>
            </a:r>
            <a:br>
              <a:rPr lang="en-US"/>
            </a:br>
            <a:r>
              <a:rPr lang="en-US"/>
              <a:t>[</a:t>
            </a:r>
            <a:br>
              <a:rPr lang="en-US"/>
            </a:br>
            <a:r>
              <a:rPr lang="en-US"/>
              <a:t>	{</a:t>
            </a:r>
            <a:br>
              <a:rPr lang="en-US"/>
            </a:br>
            <a:r>
              <a:rPr lang="en-US"/>
              <a:t>	"data_sources":null,</a:t>
            </a:r>
            <a:br>
              <a:rPr lang="en-US"/>
            </a:br>
            <a:r>
              <a:rPr lang="en-US"/>
              <a:t>	"identifier":"geometryDrill",</a:t>
            </a:r>
            <a:br>
              <a:rPr lang="en-US"/>
            </a:br>
            <a:r>
              <a:rPr lang="en-US"/>
              <a:t>	"title":"Geometry Drill",</a:t>
            </a:r>
          </a:p>
          <a:p>
            <a:r>
              <a:rPr lang="en-US"/>
              <a:t>	…</a:t>
            </a:r>
          </a:p>
          <a:p>
            <a:r>
              <a:rPr lang="en-US"/>
              <a:t>	}</a:t>
            </a:r>
          </a:p>
          <a:p>
            <a:r>
              <a:rPr lang="en-US"/>
              <a:t>	…</a:t>
            </a:r>
          </a:p>
          <a:p>
            <a:r>
              <a:rPr lang="en-US"/>
              <a:t>]</a:t>
            </a:r>
            <a:endParaRPr lang="en-AU"/>
          </a:p>
        </p:txBody>
      </p:sp>
      <p:sp>
        <p:nvSpPr>
          <p:cNvPr id="50" name="Oval 49">
            <a:extLst>
              <a:ext uri="{FF2B5EF4-FFF2-40B4-BE49-F238E27FC236}">
                <a16:creationId xmlns:a16="http://schemas.microsoft.com/office/drawing/2014/main" id="{E79D81CA-B93A-4E85-AB10-8F7694050995}"/>
              </a:ext>
            </a:extLst>
          </p:cNvPr>
          <p:cNvSpPr/>
          <p:nvPr/>
        </p:nvSpPr>
        <p:spPr>
          <a:xfrm>
            <a:off x="5204375" y="4794961"/>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1" name="Oval 50">
            <a:extLst>
              <a:ext uri="{FF2B5EF4-FFF2-40B4-BE49-F238E27FC236}">
                <a16:creationId xmlns:a16="http://schemas.microsoft.com/office/drawing/2014/main" id="{78D4E965-F464-44F8-A923-572899D3214F}"/>
              </a:ext>
            </a:extLst>
          </p:cNvPr>
          <p:cNvSpPr/>
          <p:nvPr/>
        </p:nvSpPr>
        <p:spPr>
          <a:xfrm>
            <a:off x="5356775" y="4794961"/>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2" name="Oval 51">
            <a:extLst>
              <a:ext uri="{FF2B5EF4-FFF2-40B4-BE49-F238E27FC236}">
                <a16:creationId xmlns:a16="http://schemas.microsoft.com/office/drawing/2014/main" id="{01A3C946-F268-4569-B1BA-A657F3DD4236}"/>
              </a:ext>
            </a:extLst>
          </p:cNvPr>
          <p:cNvSpPr/>
          <p:nvPr/>
        </p:nvSpPr>
        <p:spPr>
          <a:xfrm>
            <a:off x="5509175" y="4794961"/>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6" name="Rectangle 55">
            <a:extLst>
              <a:ext uri="{FF2B5EF4-FFF2-40B4-BE49-F238E27FC236}">
                <a16:creationId xmlns:a16="http://schemas.microsoft.com/office/drawing/2014/main" id="{7E52B76D-6839-4BB4-BEEB-0506D29D22C5}"/>
              </a:ext>
            </a:extLst>
          </p:cNvPr>
          <p:cNvSpPr/>
          <p:nvPr/>
        </p:nvSpPr>
        <p:spPr>
          <a:xfrm>
            <a:off x="5150186" y="4756960"/>
            <a:ext cx="462832" cy="18952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Rectangle 1">
            <a:extLst>
              <a:ext uri="{FF2B5EF4-FFF2-40B4-BE49-F238E27FC236}">
                <a16:creationId xmlns:a16="http://schemas.microsoft.com/office/drawing/2014/main" id="{3804E4D8-C706-4156-8999-FFC8FAE61A86}"/>
              </a:ext>
            </a:extLst>
          </p:cNvPr>
          <p:cNvSpPr/>
          <p:nvPr/>
        </p:nvSpPr>
        <p:spPr>
          <a:xfrm>
            <a:off x="3241755" y="4747483"/>
            <a:ext cx="200305" cy="23657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custDataLst>
      <p:tags r:id="rId1"/>
    </p:custDataLst>
    <p:extLst>
      <p:ext uri="{BB962C8B-B14F-4D97-AF65-F5344CB8AC3E}">
        <p14:creationId xmlns:p14="http://schemas.microsoft.com/office/powerpoint/2010/main" val="3644780233"/>
      </p:ext>
    </p:extLst>
  </p:cSld>
  <p:clrMapOvr>
    <a:masterClrMapping/>
  </p:clrMapOvr>
  <mc:AlternateContent xmlns:mc="http://schemas.openxmlformats.org/markup-compatibility/2006" xmlns:p14="http://schemas.microsoft.com/office/powerpoint/2010/main">
    <mc:Choice Requires="p14">
      <p:transition spd="slow" p14:dur="2000" advTm="123683"/>
    </mc:Choice>
    <mc:Fallback xmlns="">
      <p:transition spd="slow" advTm="12368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26" presetClass="path" presetSubtype="0" accel="50000" decel="50000" fill="hold" grpId="0" nodeType="clickEffect">
                                  <p:stCondLst>
                                    <p:cond delay="0"/>
                                  </p:stCondLst>
                                  <p:childTnLst>
                                    <p:animMotion origin="layout" path="M -2.91667E-6 0.00093 C -2.91667E-6 0.01737 0.01524 0.03079 0.03412 0.03079 C 0.05625 0.03079 0.06433 0.01575 0.06771 0.00672 L 0.0711 -0.00509 C 0.07448 -0.01412 0.08308 -0.02893 0.10808 -0.02893 C 0.12396 -0.02893 0.14232 -0.01574 0.14232 0.00093 C 0.14232 0.01737 0.12396 0.03079 0.10808 0.03079 C 0.08308 0.03079 0.07448 0.01575 0.0711 0.00672 L 0.06771 -0.00509 C 0.06433 -0.01412 0.05625 -0.02893 0.03412 -0.02893 C 0.01524 -0.02893 -2.91667E-6 -0.01574 -2.91667E-6 0.00093 Z " pathEditMode="relative" rAng="0" ptsTypes="AAAAAAAAAAA">
                                      <p:cBhvr>
                                        <p:cTn id="21" dur="4000" fill="hold"/>
                                        <p:tgtEl>
                                          <p:spTgt spid="30"/>
                                        </p:tgtEl>
                                        <p:attrNameLst>
                                          <p:attrName>ppt_x</p:attrName>
                                          <p:attrName>ppt_y</p:attrName>
                                        </p:attrNameLst>
                                      </p:cBhvr>
                                      <p:rCtr x="7109" y="0"/>
                                    </p:animMotion>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37" presetClass="path" presetSubtype="0" accel="50000" decel="50000" fill="hold" grpId="0" nodeType="clickEffect">
                                  <p:stCondLst>
                                    <p:cond delay="0"/>
                                  </p:stCondLst>
                                  <p:childTnLst>
                                    <p:animMotion origin="layout" path="M -3.95833E-6 0.00486 L 0.01745 0.0412 C 0.0211 0.0493 0.0267 0.05393 0.03243 0.05393 C 0.03894 0.05393 0.04427 0.0493 0.04792 0.0412 L 0.0655 0.00486 " pathEditMode="relative" rAng="0" ptsTypes="AAAAA">
                                      <p:cBhvr>
                                        <p:cTn id="30" dur="2000" fill="hold"/>
                                        <p:tgtEl>
                                          <p:spTgt spid="32"/>
                                        </p:tgtEl>
                                        <p:attrNameLst>
                                          <p:attrName>ppt_x</p:attrName>
                                          <p:attrName>ppt_y</p:attrName>
                                        </p:attrNameLst>
                                      </p:cBhvr>
                                      <p:rCtr x="3268" y="2454"/>
                                    </p:animMotion>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path" presetSubtype="0" accel="50000" decel="50000" fill="hold" grpId="0" nodeType="clickEffect">
                                  <p:stCondLst>
                                    <p:cond delay="0"/>
                                  </p:stCondLst>
                                  <p:childTnLst>
                                    <p:animMotion origin="layout" path="M 0.03919 0.00231 L 0.03919 0.0743 " pathEditMode="relative" rAng="0" ptsTypes="AA">
                                      <p:cBhvr>
                                        <p:cTn id="39" dur="2000" fill="hold"/>
                                        <p:tgtEl>
                                          <p:spTgt spid="34"/>
                                        </p:tgtEl>
                                        <p:attrNameLst>
                                          <p:attrName>ppt_x</p:attrName>
                                          <p:attrName>ppt_y</p:attrName>
                                        </p:attrNameLst>
                                      </p:cBhvr>
                                      <p:rCtr x="0" y="3588"/>
                                    </p:animMotion>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45"/>
                                        </p:tgtEl>
                                        <p:attrNameLst>
                                          <p:attrName>style.visibility</p:attrName>
                                        </p:attrNameLst>
                                      </p:cBhvr>
                                      <p:to>
                                        <p:strVal val="visible"/>
                                      </p:to>
                                    </p:set>
                                    <p:animEffect transition="in" filter="fade">
                                      <p:cBhvr>
                                        <p:cTn id="44" dur="500"/>
                                        <p:tgtEl>
                                          <p:spTgt spid="4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childTnLst>
                                </p:cTn>
                              </p:par>
                            </p:childTnLst>
                          </p:cTn>
                        </p:par>
                      </p:childTnLst>
                    </p:cTn>
                  </p:par>
                  <p:par>
                    <p:cTn id="50" fill="hold">
                      <p:stCondLst>
                        <p:cond delay="indefinite"/>
                      </p:stCondLst>
                      <p:childTnLst>
                        <p:par>
                          <p:cTn id="51" fill="hold">
                            <p:stCondLst>
                              <p:cond delay="0"/>
                            </p:stCondLst>
                            <p:childTnLst>
                              <p:par>
                                <p:cTn id="52" presetID="42" presetClass="path" presetSubtype="0" accel="50000" decel="50000" fill="hold" grpId="0" nodeType="clickEffect">
                                  <p:stCondLst>
                                    <p:cond delay="0"/>
                                  </p:stCondLst>
                                  <p:childTnLst>
                                    <p:animMotion origin="layout" path="M -3.54167E-6 4.81481E-6 L -3.54167E-6 0.1875 " pathEditMode="relative" rAng="0" ptsTypes="AA">
                                      <p:cBhvr>
                                        <p:cTn id="53" dur="2000" fill="hold"/>
                                        <p:tgtEl>
                                          <p:spTgt spid="53"/>
                                        </p:tgtEl>
                                        <p:attrNameLst>
                                          <p:attrName>ppt_x</p:attrName>
                                          <p:attrName>ppt_y</p:attrName>
                                        </p:attrNameLst>
                                      </p:cBhvr>
                                      <p:rCtr x="0" y="9375"/>
                                    </p:animMotion>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54"/>
                                        </p:tgtEl>
                                        <p:attrNameLst>
                                          <p:attrName>style.visibility</p:attrName>
                                        </p:attrNameLst>
                                      </p:cBhvr>
                                      <p:to>
                                        <p:strVal val="visible"/>
                                      </p:to>
                                    </p:set>
                                    <p:animEffect transition="in" filter="fade">
                                      <p:cBhvr>
                                        <p:cTn id="58" dur="500"/>
                                        <p:tgtEl>
                                          <p:spTgt spid="54"/>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fade">
                                      <p:cBhvr>
                                        <p:cTn id="63" dur="500"/>
                                        <p:tgtEl>
                                          <p:spTgt spid="18"/>
                                        </p:tgtEl>
                                      </p:cBhvr>
                                    </p:animEffect>
                                  </p:childTnLst>
                                </p:cTn>
                              </p:par>
                            </p:childTnLst>
                          </p:cTn>
                        </p:par>
                      </p:childTnLst>
                    </p:cTn>
                  </p:par>
                  <p:par>
                    <p:cTn id="64" fill="hold">
                      <p:stCondLst>
                        <p:cond delay="indefinite"/>
                      </p:stCondLst>
                      <p:childTnLst>
                        <p:par>
                          <p:cTn id="65" fill="hold">
                            <p:stCondLst>
                              <p:cond delay="0"/>
                            </p:stCondLst>
                            <p:childTnLst>
                              <p:par>
                                <p:cTn id="66" presetID="42" presetClass="path" presetSubtype="0" accel="50000" decel="50000" fill="hold" grpId="0" nodeType="clickEffect">
                                  <p:stCondLst>
                                    <p:cond delay="0"/>
                                  </p:stCondLst>
                                  <p:childTnLst>
                                    <p:animMotion origin="layout" path="M -4.375E-6 3.33333E-6 L -4.375E-6 0.33217 " pathEditMode="relative" rAng="0" ptsTypes="AA">
                                      <p:cBhvr>
                                        <p:cTn id="67" dur="2000" fill="hold"/>
                                        <p:tgtEl>
                                          <p:spTgt spid="41"/>
                                        </p:tgtEl>
                                        <p:attrNameLst>
                                          <p:attrName>ppt_x</p:attrName>
                                          <p:attrName>ppt_y</p:attrName>
                                        </p:attrNameLst>
                                      </p:cBhvr>
                                      <p:rCtr x="0" y="16597"/>
                                    </p:animMotion>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47"/>
                                        </p:tgtEl>
                                        <p:attrNameLst>
                                          <p:attrName>style.visibility</p:attrName>
                                        </p:attrNameLst>
                                      </p:cBhvr>
                                      <p:to>
                                        <p:strVal val="visible"/>
                                      </p:to>
                                    </p:set>
                                    <p:animEffect transition="in" filter="fade">
                                      <p:cBhvr>
                                        <p:cTn id="72" dur="500"/>
                                        <p:tgtEl>
                                          <p:spTgt spid="47"/>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500"/>
                                        <p:tgtEl>
                                          <p:spTgt spid="19"/>
                                        </p:tgtEl>
                                      </p:cBhvr>
                                    </p:animEffect>
                                  </p:childTnLst>
                                </p:cTn>
                              </p:par>
                            </p:childTnLst>
                          </p:cTn>
                        </p:par>
                      </p:childTnLst>
                    </p:cTn>
                  </p:par>
                  <p:par>
                    <p:cTn id="78" fill="hold">
                      <p:stCondLst>
                        <p:cond delay="indefinite"/>
                      </p:stCondLst>
                      <p:childTnLst>
                        <p:par>
                          <p:cTn id="79" fill="hold">
                            <p:stCondLst>
                              <p:cond delay="0"/>
                            </p:stCondLst>
                            <p:childTnLst>
                              <p:par>
                                <p:cTn id="80" presetID="35" presetClass="path" presetSubtype="0" accel="50000" decel="50000" fill="hold" grpId="0" nodeType="clickEffect">
                                  <p:stCondLst>
                                    <p:cond delay="0"/>
                                  </p:stCondLst>
                                  <p:childTnLst>
                                    <p:animMotion origin="layout" path="M 0.00234 0.00278 L -0.16094 0.00278 " pathEditMode="relative" rAng="0" ptsTypes="AA">
                                      <p:cBhvr>
                                        <p:cTn id="81" dur="2000" fill="hold"/>
                                        <p:tgtEl>
                                          <p:spTgt spid="50"/>
                                        </p:tgtEl>
                                        <p:attrNameLst>
                                          <p:attrName>ppt_x</p:attrName>
                                          <p:attrName>ppt_y</p:attrName>
                                        </p:attrNameLst>
                                      </p:cBhvr>
                                      <p:rCtr x="-8164" y="0"/>
                                    </p:animMotion>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grpId="0" nodeType="clickEffect">
                                  <p:stCondLst>
                                    <p:cond delay="0"/>
                                  </p:stCondLst>
                                  <p:childTnLst>
                                    <p:set>
                                      <p:cBhvr>
                                        <p:cTn id="85" dur="1" fill="hold">
                                          <p:stCondLst>
                                            <p:cond delay="0"/>
                                          </p:stCondLst>
                                        </p:cTn>
                                        <p:tgtEl>
                                          <p:spTgt spid="20"/>
                                        </p:tgtEl>
                                        <p:attrNameLst>
                                          <p:attrName>style.visibility</p:attrName>
                                        </p:attrNameLst>
                                      </p:cBhvr>
                                      <p:to>
                                        <p:strVal val="visible"/>
                                      </p:to>
                                    </p:set>
                                    <p:animEffect transition="in" filter="fade">
                                      <p:cBhvr>
                                        <p:cTn id="86" dur="500"/>
                                        <p:tgtEl>
                                          <p:spTgt spid="20"/>
                                        </p:tgtEl>
                                      </p:cBhvr>
                                    </p:animEffect>
                                  </p:childTnLst>
                                </p:cTn>
                              </p:par>
                            </p:childTnLst>
                          </p:cTn>
                        </p:par>
                      </p:childTnLst>
                    </p:cTn>
                  </p:par>
                  <p:par>
                    <p:cTn id="87" fill="hold">
                      <p:stCondLst>
                        <p:cond delay="indefinite"/>
                      </p:stCondLst>
                      <p:childTnLst>
                        <p:par>
                          <p:cTn id="88" fill="hold">
                            <p:stCondLst>
                              <p:cond delay="0"/>
                            </p:stCondLst>
                            <p:childTnLst>
                              <p:par>
                                <p:cTn id="89" presetID="35" presetClass="path" presetSubtype="0" accel="50000" decel="50000" fill="hold" grpId="0" nodeType="clickEffect">
                                  <p:stCondLst>
                                    <p:cond delay="0"/>
                                  </p:stCondLst>
                                  <p:childTnLst>
                                    <p:animMotion origin="layout" path="M 0.00312 0.00139 L -0.1694 0.00139 " pathEditMode="relative" rAng="0" ptsTypes="AA">
                                      <p:cBhvr>
                                        <p:cTn id="90" dur="2000" fill="hold"/>
                                        <p:tgtEl>
                                          <p:spTgt spid="51"/>
                                        </p:tgtEl>
                                        <p:attrNameLst>
                                          <p:attrName>ppt_x</p:attrName>
                                          <p:attrName>ppt_y</p:attrName>
                                        </p:attrNameLst>
                                      </p:cBhvr>
                                      <p:rCtr x="-8633" y="0"/>
                                    </p:animMotion>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21"/>
                                        </p:tgtEl>
                                        <p:attrNameLst>
                                          <p:attrName>style.visibility</p:attrName>
                                        </p:attrNameLst>
                                      </p:cBhvr>
                                      <p:to>
                                        <p:strVal val="visible"/>
                                      </p:to>
                                    </p:set>
                                    <p:animEffect transition="in" filter="fade">
                                      <p:cBhvr>
                                        <p:cTn id="95" dur="500"/>
                                        <p:tgtEl>
                                          <p:spTgt spid="21"/>
                                        </p:tgtEl>
                                      </p:cBhvr>
                                    </p:animEffect>
                                  </p:childTnLst>
                                </p:cTn>
                              </p:par>
                            </p:childTnLst>
                          </p:cTn>
                        </p:par>
                      </p:childTnLst>
                    </p:cTn>
                  </p:par>
                  <p:par>
                    <p:cTn id="96" fill="hold">
                      <p:stCondLst>
                        <p:cond delay="indefinite"/>
                      </p:stCondLst>
                      <p:childTnLst>
                        <p:par>
                          <p:cTn id="97" fill="hold">
                            <p:stCondLst>
                              <p:cond delay="0"/>
                            </p:stCondLst>
                            <p:childTnLst>
                              <p:par>
                                <p:cTn id="98" presetID="35" presetClass="path" presetSubtype="0" accel="50000" decel="50000" fill="hold" grpId="0" nodeType="clickEffect">
                                  <p:stCondLst>
                                    <p:cond delay="0"/>
                                  </p:stCondLst>
                                  <p:childTnLst>
                                    <p:animMotion origin="layout" path="M 0.00312 0.00278 L -0.1819 0.00278 " pathEditMode="relative" rAng="0" ptsTypes="AA">
                                      <p:cBhvr>
                                        <p:cTn id="99" dur="2000" fill="hold"/>
                                        <p:tgtEl>
                                          <p:spTgt spid="52"/>
                                        </p:tgtEl>
                                        <p:attrNameLst>
                                          <p:attrName>ppt_x</p:attrName>
                                          <p:attrName>ppt_y</p:attrName>
                                        </p:attrNameLst>
                                      </p:cBhvr>
                                      <p:rCtr x="-9258" y="0"/>
                                    </p:animMotion>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grpId="0" nodeType="clickEffect">
                                  <p:stCondLst>
                                    <p:cond delay="0"/>
                                  </p:stCondLst>
                                  <p:childTnLst>
                                    <p:set>
                                      <p:cBhvr>
                                        <p:cTn id="103" dur="1" fill="hold">
                                          <p:stCondLst>
                                            <p:cond delay="0"/>
                                          </p:stCondLst>
                                        </p:cTn>
                                        <p:tgtEl>
                                          <p:spTgt spid="22"/>
                                        </p:tgtEl>
                                        <p:attrNameLst>
                                          <p:attrName>style.visibility</p:attrName>
                                        </p:attrNameLst>
                                      </p:cBhvr>
                                      <p:to>
                                        <p:strVal val="visible"/>
                                      </p:to>
                                    </p:set>
                                    <p:animEffect transition="in" filter="fade">
                                      <p:cBhvr>
                                        <p:cTn id="104" dur="500"/>
                                        <p:tgtEl>
                                          <p:spTgt spid="22"/>
                                        </p:tgtEl>
                                      </p:cBhvr>
                                    </p:animEffect>
                                  </p:childTnLst>
                                </p:cTn>
                              </p:par>
                            </p:childTnLst>
                          </p:cTn>
                        </p:par>
                      </p:childTnLst>
                    </p:cTn>
                  </p:par>
                  <p:par>
                    <p:cTn id="105" fill="hold">
                      <p:stCondLst>
                        <p:cond delay="indefinite"/>
                      </p:stCondLst>
                      <p:childTnLst>
                        <p:par>
                          <p:cTn id="106" fill="hold">
                            <p:stCondLst>
                              <p:cond delay="0"/>
                            </p:stCondLst>
                            <p:childTnLst>
                              <p:par>
                                <p:cTn id="107" presetID="42" presetClass="path" presetSubtype="0" accel="50000" decel="50000" fill="hold" grpId="0" nodeType="clickEffect">
                                  <p:stCondLst>
                                    <p:cond delay="0"/>
                                  </p:stCondLst>
                                  <p:childTnLst>
                                    <p:animMotion origin="layout" path="M -1.04167E-6 3.33333E-6 L -1.04167E-6 0.48449 " pathEditMode="relative" rAng="0" ptsTypes="AA">
                                      <p:cBhvr>
                                        <p:cTn id="108" dur="2000" fill="hold"/>
                                        <p:tgtEl>
                                          <p:spTgt spid="42"/>
                                        </p:tgtEl>
                                        <p:attrNameLst>
                                          <p:attrName>ppt_x</p:attrName>
                                          <p:attrName>ppt_y</p:attrName>
                                        </p:attrNameLst>
                                      </p:cBhvr>
                                      <p:rCtr x="0" y="24213"/>
                                    </p:animMotion>
                                  </p:childTnLst>
                                </p:cTn>
                              </p:par>
                            </p:childTnLst>
                          </p:cTn>
                        </p:par>
                      </p:childTnLst>
                    </p:cTn>
                  </p:par>
                  <p:par>
                    <p:cTn id="109" fill="hold">
                      <p:stCondLst>
                        <p:cond delay="indefinite"/>
                      </p:stCondLst>
                      <p:childTnLst>
                        <p:par>
                          <p:cTn id="110" fill="hold">
                            <p:stCondLst>
                              <p:cond delay="0"/>
                            </p:stCondLst>
                            <p:childTnLst>
                              <p:par>
                                <p:cTn id="111" presetID="10" presetClass="entr" presetSubtype="0" fill="hold" grpId="0" nodeType="clickEffect">
                                  <p:stCondLst>
                                    <p:cond delay="0"/>
                                  </p:stCondLst>
                                  <p:childTnLst>
                                    <p:set>
                                      <p:cBhvr>
                                        <p:cTn id="112" dur="1" fill="hold">
                                          <p:stCondLst>
                                            <p:cond delay="0"/>
                                          </p:stCondLst>
                                        </p:cTn>
                                        <p:tgtEl>
                                          <p:spTgt spid="48"/>
                                        </p:tgtEl>
                                        <p:attrNameLst>
                                          <p:attrName>style.visibility</p:attrName>
                                        </p:attrNameLst>
                                      </p:cBhvr>
                                      <p:to>
                                        <p:strVal val="visible"/>
                                      </p:to>
                                    </p:set>
                                    <p:animEffect transition="in" filter="fade">
                                      <p:cBhvr>
                                        <p:cTn id="113" dur="500"/>
                                        <p:tgtEl>
                                          <p:spTgt spid="48"/>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23"/>
                                        </p:tgtEl>
                                        <p:attrNameLst>
                                          <p:attrName>style.visibility</p:attrName>
                                        </p:attrNameLst>
                                      </p:cBhvr>
                                      <p:to>
                                        <p:strVal val="visible"/>
                                      </p:to>
                                    </p:set>
                                    <p:animEffect transition="in" filter="fade">
                                      <p:cBhvr>
                                        <p:cTn id="118" dur="500"/>
                                        <p:tgtEl>
                                          <p:spTgt spid="23"/>
                                        </p:tgtEl>
                                      </p:cBhvr>
                                    </p:animEffect>
                                  </p:childTnLst>
                                </p:cTn>
                              </p:par>
                            </p:childTnLst>
                          </p:cTn>
                        </p:par>
                      </p:childTnLst>
                    </p:cTn>
                  </p:par>
                  <p:par>
                    <p:cTn id="119" fill="hold">
                      <p:stCondLst>
                        <p:cond delay="indefinite"/>
                      </p:stCondLst>
                      <p:childTnLst>
                        <p:par>
                          <p:cTn id="120" fill="hold">
                            <p:stCondLst>
                              <p:cond delay="0"/>
                            </p:stCondLst>
                            <p:childTnLst>
                              <p:par>
                                <p:cTn id="121" presetID="42" presetClass="path" presetSubtype="0" accel="50000" decel="50000" fill="hold" grpId="0" nodeType="clickEffect">
                                  <p:stCondLst>
                                    <p:cond delay="0"/>
                                  </p:stCondLst>
                                  <p:childTnLst>
                                    <p:animMotion origin="layout" path="M -1.45833E-6 3.33333E-6 L -1.45833E-6 0.58426 " pathEditMode="relative" rAng="0" ptsTypes="AA">
                                      <p:cBhvr>
                                        <p:cTn id="122" dur="2000" fill="hold"/>
                                        <p:tgtEl>
                                          <p:spTgt spid="43"/>
                                        </p:tgtEl>
                                        <p:attrNameLst>
                                          <p:attrName>ppt_x</p:attrName>
                                          <p:attrName>ppt_y</p:attrName>
                                        </p:attrNameLst>
                                      </p:cBhvr>
                                      <p:rCtr x="0" y="29213"/>
                                    </p:animMotion>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grpId="0" nodeType="clickEffect">
                                  <p:stCondLst>
                                    <p:cond delay="0"/>
                                  </p:stCondLst>
                                  <p:childTnLst>
                                    <p:set>
                                      <p:cBhvr>
                                        <p:cTn id="126" dur="1" fill="hold">
                                          <p:stCondLst>
                                            <p:cond delay="0"/>
                                          </p:stCondLst>
                                        </p:cTn>
                                        <p:tgtEl>
                                          <p:spTgt spid="49"/>
                                        </p:tgtEl>
                                        <p:attrNameLst>
                                          <p:attrName>style.visibility</p:attrName>
                                        </p:attrNameLst>
                                      </p:cBhvr>
                                      <p:to>
                                        <p:strVal val="visible"/>
                                      </p:to>
                                    </p:set>
                                    <p:animEffect transition="in" filter="fade">
                                      <p:cBhvr>
                                        <p:cTn id="127" dur="500"/>
                                        <p:tgtEl>
                                          <p:spTgt spid="49"/>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grpId="0" nodeType="clickEffect">
                                  <p:stCondLst>
                                    <p:cond delay="0"/>
                                  </p:stCondLst>
                                  <p:childTnLst>
                                    <p:set>
                                      <p:cBhvr>
                                        <p:cTn id="131" dur="1" fill="hold">
                                          <p:stCondLst>
                                            <p:cond delay="0"/>
                                          </p:stCondLst>
                                        </p:cTn>
                                        <p:tgtEl>
                                          <p:spTgt spid="24"/>
                                        </p:tgtEl>
                                        <p:attrNameLst>
                                          <p:attrName>style.visibility</p:attrName>
                                        </p:attrNameLst>
                                      </p:cBhvr>
                                      <p:to>
                                        <p:strVal val="visible"/>
                                      </p:to>
                                    </p:set>
                                    <p:animEffect transition="in" filter="fade">
                                      <p:cBhvr>
                                        <p:cTn id="132" dur="500"/>
                                        <p:tgtEl>
                                          <p:spTgt spid="24"/>
                                        </p:tgtEl>
                                      </p:cBhvr>
                                    </p:animEffect>
                                  </p:childTnLst>
                                </p:cTn>
                              </p:par>
                            </p:childTnLst>
                          </p:cTn>
                        </p:par>
                      </p:childTnLst>
                    </p:cTn>
                  </p:par>
                  <p:par>
                    <p:cTn id="133" fill="hold">
                      <p:stCondLst>
                        <p:cond delay="indefinite"/>
                      </p:stCondLst>
                      <p:childTnLst>
                        <p:par>
                          <p:cTn id="134" fill="hold">
                            <p:stCondLst>
                              <p:cond delay="0"/>
                            </p:stCondLst>
                            <p:childTnLst>
                              <p:par>
                                <p:cTn id="135" presetID="35" presetClass="path" presetSubtype="0" accel="50000" decel="50000" fill="hold" grpId="0" nodeType="clickEffect">
                                  <p:stCondLst>
                                    <p:cond delay="0"/>
                                  </p:stCondLst>
                                  <p:childTnLst>
                                    <p:animMotion origin="layout" path="M 2.70833E-6 -4.07407E-6 L -0.0694 -4.07407E-6 " pathEditMode="relative" rAng="0" ptsTypes="AA">
                                      <p:cBhvr>
                                        <p:cTn id="136" dur="2000" fill="hold"/>
                                        <p:tgtEl>
                                          <p:spTgt spid="58"/>
                                        </p:tgtEl>
                                        <p:attrNameLst>
                                          <p:attrName>ppt_x</p:attrName>
                                          <p:attrName>ppt_y</p:attrName>
                                        </p:attrNameLst>
                                      </p:cBhvr>
                                      <p:rCtr x="-3477" y="0"/>
                                    </p:animMotion>
                                  </p:childTnLst>
                                </p:cTn>
                              </p:par>
                            </p:childTnLst>
                          </p:cTn>
                        </p:par>
                      </p:childTnLst>
                    </p:cTn>
                  </p:par>
                  <p:par>
                    <p:cTn id="137" fill="hold">
                      <p:stCondLst>
                        <p:cond delay="indefinite"/>
                      </p:stCondLst>
                      <p:childTnLst>
                        <p:par>
                          <p:cTn id="138" fill="hold">
                            <p:stCondLst>
                              <p:cond delay="0"/>
                            </p:stCondLst>
                            <p:childTnLst>
                              <p:par>
                                <p:cTn id="139" presetID="10" presetClass="entr" presetSubtype="0" fill="hold" grpId="0" nodeType="clickEffect">
                                  <p:stCondLst>
                                    <p:cond delay="0"/>
                                  </p:stCondLst>
                                  <p:childTnLst>
                                    <p:set>
                                      <p:cBhvr>
                                        <p:cTn id="140" dur="1" fill="hold">
                                          <p:stCondLst>
                                            <p:cond delay="0"/>
                                          </p:stCondLst>
                                        </p:cTn>
                                        <p:tgtEl>
                                          <p:spTgt spid="25"/>
                                        </p:tgtEl>
                                        <p:attrNameLst>
                                          <p:attrName>style.visibility</p:attrName>
                                        </p:attrNameLst>
                                      </p:cBhvr>
                                      <p:to>
                                        <p:strVal val="visible"/>
                                      </p:to>
                                    </p:set>
                                    <p:animEffect transition="in" filter="fade">
                                      <p:cBhvr>
                                        <p:cTn id="14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58" grpId="0" animBg="1"/>
      <p:bldP spid="17" grpId="0" animBg="1"/>
      <p:bldP spid="53" grpId="0" animBg="1"/>
      <p:bldP spid="23" grpId="0" animBg="1"/>
      <p:bldP spid="24" grpId="0" animBg="1"/>
      <p:bldP spid="18" grpId="0" animBg="1"/>
      <p:bldP spid="41" grpId="0" animBg="1"/>
      <p:bldP spid="42" grpId="0" animBg="1"/>
      <p:bldP spid="43" grpId="0" animBg="1"/>
      <p:bldP spid="34" grpId="0" animBg="1"/>
      <p:bldP spid="32" grpId="0" animBg="1"/>
      <p:bldP spid="13" grpId="0" animBg="1"/>
      <p:bldP spid="30" grpId="0" animBg="1"/>
      <p:bldP spid="15" grpId="0" animBg="1"/>
      <p:bldP spid="12" grpId="0" animBg="1"/>
      <p:bldP spid="16" grpId="0" animBg="1"/>
      <p:bldP spid="40" grpId="0" animBg="1"/>
      <p:bldP spid="45" grpId="0" animBg="1"/>
      <p:bldP spid="47" grpId="0" animBg="1"/>
      <p:bldP spid="48" grpId="0" animBg="1"/>
      <p:bldP spid="49" grpId="0" animBg="1"/>
      <p:bldP spid="54" grpId="0" animBg="1"/>
      <p:bldP spid="25" grpId="0" animBg="1"/>
      <p:bldP spid="20" grpId="0" animBg="1"/>
      <p:bldP spid="21" grpId="0" animBg="1"/>
      <p:bldP spid="22" grpId="0" animBg="1"/>
      <p:bldP spid="50" grpId="0" animBg="1"/>
      <p:bldP spid="51" grpId="0" animBg="1"/>
      <p:bldP spid="5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val 25">
            <a:extLst>
              <a:ext uri="{FF2B5EF4-FFF2-40B4-BE49-F238E27FC236}">
                <a16:creationId xmlns:a16="http://schemas.microsoft.com/office/drawing/2014/main" id="{EF89D45F-EFDD-4847-A80F-1553077E6D97}"/>
              </a:ext>
            </a:extLst>
          </p:cNvPr>
          <p:cNvSpPr/>
          <p:nvPr/>
        </p:nvSpPr>
        <p:spPr>
          <a:xfrm>
            <a:off x="1901814" y="2882625"/>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TextBox 6">
            <a:extLst>
              <a:ext uri="{FF2B5EF4-FFF2-40B4-BE49-F238E27FC236}">
                <a16:creationId xmlns:a16="http://schemas.microsoft.com/office/drawing/2014/main" id="{AB7F5137-7E13-4B41-89B3-39A9F7941EA9}"/>
              </a:ext>
            </a:extLst>
          </p:cNvPr>
          <p:cNvSpPr txBox="1"/>
          <p:nvPr/>
        </p:nvSpPr>
        <p:spPr>
          <a:xfrm>
            <a:off x="684039" y="1098560"/>
            <a:ext cx="8198873" cy="770400"/>
          </a:xfrm>
          <a:prstGeom prst="rect">
            <a:avLst/>
          </a:prstGeom>
          <a:solidFill>
            <a:srgbClr val="F2F2F2"/>
          </a:solidFill>
        </p:spPr>
        <p:txBody>
          <a:bodyPr wrap="square" rtlCol="0">
            <a:spAutoFit/>
          </a:bodyPr>
          <a:lstStyle/>
          <a:p>
            <a:r>
              <a:rPr lang="en-US" sz="1600"/>
              <a:t>This function delivers the data to the web request. There are several ‘request=XXX’ types, but in this document only the ‘GetMAP’ is described.</a:t>
            </a:r>
            <a:endParaRPr lang="en-AU" sz="1600"/>
          </a:p>
        </p:txBody>
      </p:sp>
      <p:sp>
        <p:nvSpPr>
          <p:cNvPr id="31" name="Rectangle 30">
            <a:extLst>
              <a:ext uri="{FF2B5EF4-FFF2-40B4-BE49-F238E27FC236}">
                <a16:creationId xmlns:a16="http://schemas.microsoft.com/office/drawing/2014/main" id="{9443BDFE-289E-4800-8242-191369197B7E}"/>
              </a:ext>
            </a:extLst>
          </p:cNvPr>
          <p:cNvSpPr/>
          <p:nvPr/>
        </p:nvSpPr>
        <p:spPr>
          <a:xfrm>
            <a:off x="1821631" y="2759851"/>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0" name="TextBox 39">
            <a:extLst>
              <a:ext uri="{FF2B5EF4-FFF2-40B4-BE49-F238E27FC236}">
                <a16:creationId xmlns:a16="http://schemas.microsoft.com/office/drawing/2014/main" id="{06D289E6-9E1F-4559-AE4B-5576CD313B53}"/>
              </a:ext>
            </a:extLst>
          </p:cNvPr>
          <p:cNvSpPr txBox="1"/>
          <p:nvPr/>
        </p:nvSpPr>
        <p:spPr>
          <a:xfrm>
            <a:off x="684039" y="1098560"/>
            <a:ext cx="8198873" cy="769441"/>
          </a:xfrm>
          <a:prstGeom prst="rect">
            <a:avLst/>
          </a:prstGeom>
          <a:solidFill>
            <a:srgbClr val="F2F2F2"/>
          </a:solidFill>
        </p:spPr>
        <p:txBody>
          <a:bodyPr wrap="square" rtlCol="0">
            <a:spAutoFit/>
          </a:bodyPr>
          <a:lstStyle/>
          <a:p>
            <a:endParaRPr lang="en-US" sz="1100">
              <a:latin typeface="Calibri" panose="020F0502020204030204" pitchFamily="34" charset="0"/>
              <a:cs typeface="Calibri" panose="020F0502020204030204" pitchFamily="34" charset="0"/>
            </a:endParaRPr>
          </a:p>
          <a:p>
            <a:endParaRPr lang="en-US" sz="1100">
              <a:latin typeface="Calibri" panose="020F0502020204030204" pitchFamily="34" charset="0"/>
              <a:cs typeface="Calibri" panose="020F0502020204030204" pitchFamily="34" charset="0"/>
            </a:endParaRPr>
          </a:p>
          <a:p>
            <a:endParaRPr lang="en-US" sz="1100">
              <a:latin typeface="Calibri" panose="020F0502020204030204" pitchFamily="34" charset="0"/>
              <a:cs typeface="Calibri" panose="020F0502020204030204" pitchFamily="34" charset="0"/>
            </a:endParaRPr>
          </a:p>
          <a:p>
            <a:endParaRPr lang="en-AU" sz="1100">
              <a:latin typeface="Calibri" panose="020F0502020204030204" pitchFamily="34" charset="0"/>
              <a:cs typeface="Calibri" panose="020F0502020204030204" pitchFamily="34" charset="0"/>
            </a:endParaRPr>
          </a:p>
        </p:txBody>
      </p:sp>
      <p:sp>
        <p:nvSpPr>
          <p:cNvPr id="38" name="Oval 37">
            <a:extLst>
              <a:ext uri="{FF2B5EF4-FFF2-40B4-BE49-F238E27FC236}">
                <a16:creationId xmlns:a16="http://schemas.microsoft.com/office/drawing/2014/main" id="{14CF7310-69FF-4D35-861A-732B0D1754D5}"/>
              </a:ext>
            </a:extLst>
          </p:cNvPr>
          <p:cNvSpPr/>
          <p:nvPr/>
        </p:nvSpPr>
        <p:spPr>
          <a:xfrm>
            <a:off x="8167873" y="2782078"/>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Rectangle 38">
            <a:extLst>
              <a:ext uri="{FF2B5EF4-FFF2-40B4-BE49-F238E27FC236}">
                <a16:creationId xmlns:a16="http://schemas.microsoft.com/office/drawing/2014/main" id="{D0FB7A27-1672-40C2-9BCD-A0329F2005A8}"/>
              </a:ext>
            </a:extLst>
          </p:cNvPr>
          <p:cNvSpPr/>
          <p:nvPr/>
        </p:nvSpPr>
        <p:spPr>
          <a:xfrm>
            <a:off x="8062124" y="2701097"/>
            <a:ext cx="261256" cy="25225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Title 1">
            <a:extLst>
              <a:ext uri="{FF2B5EF4-FFF2-40B4-BE49-F238E27FC236}">
                <a16:creationId xmlns:a16="http://schemas.microsoft.com/office/drawing/2014/main" id="{EB8832A3-5B2A-4D4F-AC37-B92D56B17AFC}"/>
              </a:ext>
            </a:extLst>
          </p:cNvPr>
          <p:cNvSpPr>
            <a:spLocks noGrp="1"/>
          </p:cNvSpPr>
          <p:nvPr>
            <p:ph type="title"/>
          </p:nvPr>
        </p:nvSpPr>
        <p:spPr>
          <a:xfrm>
            <a:off x="445402" y="207551"/>
            <a:ext cx="6070901" cy="644475"/>
          </a:xfrm>
        </p:spPr>
        <p:txBody>
          <a:bodyPr/>
          <a:lstStyle/>
          <a:p>
            <a:r>
              <a:rPr lang="en-US" b="1">
                <a:ln w="0"/>
                <a:solidFill>
                  <a:srgbClr val="C00000"/>
                </a:solidFill>
                <a:effectLst>
                  <a:reflection blurRad="6350" stA="53000" endA="300" endPos="35500" dir="5400000" sy="-90000" algn="bl" rotWithShape="0"/>
                </a:effectLst>
              </a:rPr>
              <a:t>ows.go:</a:t>
            </a:r>
            <a:r>
              <a:rPr lang="en-US" b="1">
                <a:ln w="0"/>
                <a:solidFill>
                  <a:srgbClr val="002060"/>
                </a:solidFill>
                <a:effectLst>
                  <a:reflection blurRad="6350" stA="53000" endA="300" endPos="35500" dir="5400000" sy="-90000" algn="bl" rotWithShape="0"/>
                </a:effectLst>
              </a:rPr>
              <a:t> func </a:t>
            </a:r>
            <a:r>
              <a:rPr lang="en-GB" b="1"/>
              <a:t>serveWMS</a:t>
            </a:r>
            <a:r>
              <a:rPr lang="en-US" b="1">
                <a:ln w="0"/>
                <a:solidFill>
                  <a:srgbClr val="002060"/>
                </a:solidFill>
                <a:effectLst>
                  <a:reflection blurRad="6350" stA="53000" endA="300" endPos="35500" dir="5400000" sy="-90000" algn="bl" rotWithShape="0"/>
                </a:effectLst>
              </a:rPr>
              <a:t>()</a:t>
            </a:r>
            <a:endParaRPr lang="en-AU" b="1">
              <a:ln w="0"/>
              <a:solidFill>
                <a:srgbClr val="002060"/>
              </a:solidFill>
              <a:effectLst>
                <a:reflection blurRad="6350" stA="53000" endA="300" endPos="35500" dir="5400000" sy="-90000" algn="bl" rotWithShape="0"/>
              </a:effectLst>
            </a:endParaRPr>
          </a:p>
        </p:txBody>
      </p:sp>
      <p:sp>
        <p:nvSpPr>
          <p:cNvPr id="16" name="TextBox 15">
            <a:extLst>
              <a:ext uri="{FF2B5EF4-FFF2-40B4-BE49-F238E27FC236}">
                <a16:creationId xmlns:a16="http://schemas.microsoft.com/office/drawing/2014/main" id="{55DF8AB5-323D-4046-91A1-8A6C53310B49}"/>
              </a:ext>
            </a:extLst>
          </p:cNvPr>
          <p:cNvSpPr txBox="1"/>
          <p:nvPr/>
        </p:nvSpPr>
        <p:spPr>
          <a:xfrm>
            <a:off x="8495547" y="-465505"/>
            <a:ext cx="2995308" cy="230832"/>
          </a:xfrm>
          <a:prstGeom prst="rect">
            <a:avLst/>
          </a:prstGeom>
          <a:solidFill>
            <a:srgbClr val="F2F2F2"/>
          </a:solidFill>
          <a:ln>
            <a:solidFill>
              <a:schemeClr val="accent1">
                <a:shade val="50000"/>
              </a:schemeClr>
            </a:solidFill>
          </a:ln>
        </p:spPr>
        <p:txBody>
          <a:bodyPr wrap="square" rtlCol="0">
            <a:spAutoFit/>
          </a:bodyPr>
          <a:lstStyle/>
          <a:p>
            <a:r>
              <a:rPr lang="en-US" sz="900" b="1">
                <a:solidFill>
                  <a:srgbClr val="C00000"/>
                </a:solidFill>
                <a:latin typeface="Calibri" panose="020F0502020204030204" pitchFamily="34" charset="0"/>
                <a:cs typeface="Calibri" panose="020F0502020204030204" pitchFamily="34" charset="0"/>
              </a:rPr>
              <a:t>serveWMS</a:t>
            </a:r>
            <a:r>
              <a:rPr lang="en-US" sz="900">
                <a:latin typeface="Calibri" panose="020F0502020204030204" pitchFamily="34" charset="0"/>
                <a:cs typeface="Calibri" panose="020F0502020204030204" pitchFamily="34" charset="0"/>
              </a:rPr>
              <a:t>(ctx, params, conf, r.URL.String(), w)</a:t>
            </a:r>
            <a:endParaRPr lang="en-AU" sz="900">
              <a:latin typeface="Calibri" panose="020F0502020204030204" pitchFamily="34" charset="0"/>
              <a:cs typeface="Calibri" panose="020F0502020204030204" pitchFamily="34" charset="0"/>
            </a:endParaRPr>
          </a:p>
        </p:txBody>
      </p:sp>
      <p:sp>
        <p:nvSpPr>
          <p:cNvPr id="25" name="TextBox 24">
            <a:extLst>
              <a:ext uri="{FF2B5EF4-FFF2-40B4-BE49-F238E27FC236}">
                <a16:creationId xmlns:a16="http://schemas.microsoft.com/office/drawing/2014/main" id="{394CA71F-9104-4D6B-B4A4-6F2BB1E41888}"/>
              </a:ext>
            </a:extLst>
          </p:cNvPr>
          <p:cNvSpPr txBox="1"/>
          <p:nvPr/>
        </p:nvSpPr>
        <p:spPr>
          <a:xfrm>
            <a:off x="3948169" y="5743132"/>
            <a:ext cx="2448000" cy="677108"/>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solidFill>
              <a:schemeClr val="accent1">
                <a:shade val="50000"/>
              </a:schemeClr>
            </a:solidFill>
          </a:ln>
        </p:spPr>
        <p:txBody>
          <a:bodyPr wrap="square" rtlCol="0">
            <a:spAutoFit/>
          </a:bodyPr>
          <a:lstStyle/>
          <a:p>
            <a:pPr algn="ctr"/>
            <a:r>
              <a:rPr lang="en-US" sz="1900" b="1">
                <a:ln w="0"/>
                <a:effectLst>
                  <a:reflection blurRad="6350" stA="53000" endA="300" endPos="35500" dir="5400000" sy="-90000" algn="bl" rotWithShape="0"/>
                </a:effectLst>
                <a:latin typeface="Calibri" panose="020F0502020204030204" pitchFamily="34" charset="0"/>
                <a:cs typeface="Calibri" panose="020F0502020204030204" pitchFamily="34" charset="0"/>
              </a:rPr>
              <a:t>Next:</a:t>
            </a:r>
            <a:r>
              <a:rPr lang="en-US" sz="19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 </a:t>
            </a:r>
          </a:p>
          <a:p>
            <a:pPr algn="ctr"/>
            <a:r>
              <a:rPr lang="en-US" sz="19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CONCLUSION</a:t>
            </a:r>
          </a:p>
        </p:txBody>
      </p:sp>
      <p:sp>
        <p:nvSpPr>
          <p:cNvPr id="128" name="Rectangle: Rounded Corners 127">
            <a:extLst>
              <a:ext uri="{FF2B5EF4-FFF2-40B4-BE49-F238E27FC236}">
                <a16:creationId xmlns:a16="http://schemas.microsoft.com/office/drawing/2014/main" id="{86C6BF9E-4FBB-4AC1-9349-D50F64FD8AA2}"/>
              </a:ext>
            </a:extLst>
          </p:cNvPr>
          <p:cNvSpPr/>
          <p:nvPr/>
        </p:nvSpPr>
        <p:spPr>
          <a:xfrm>
            <a:off x="2542762" y="2125043"/>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Layer</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29" name="Rectangle: Rounded Corners 128">
            <a:extLst>
              <a:ext uri="{FF2B5EF4-FFF2-40B4-BE49-F238E27FC236}">
                <a16:creationId xmlns:a16="http://schemas.microsoft.com/office/drawing/2014/main" id="{2F9E2702-B283-47E3-84B8-F076F88D2A81}"/>
              </a:ext>
            </a:extLst>
          </p:cNvPr>
          <p:cNvSpPr/>
          <p:nvPr/>
        </p:nvSpPr>
        <p:spPr>
          <a:xfrm>
            <a:off x="3305914" y="2125043"/>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Time</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0" name="Rectangle: Rounded Corners 129">
            <a:extLst>
              <a:ext uri="{FF2B5EF4-FFF2-40B4-BE49-F238E27FC236}">
                <a16:creationId xmlns:a16="http://schemas.microsoft.com/office/drawing/2014/main" id="{31261EAE-E811-409F-8DCE-D2452A8C69D2}"/>
              </a:ext>
            </a:extLst>
          </p:cNvPr>
          <p:cNvSpPr/>
          <p:nvPr/>
        </p:nvSpPr>
        <p:spPr>
          <a:xfrm>
            <a:off x="4069066" y="2125043"/>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Style</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1" name="Rectangle: Rounded Corners 130">
            <a:extLst>
              <a:ext uri="{FF2B5EF4-FFF2-40B4-BE49-F238E27FC236}">
                <a16:creationId xmlns:a16="http://schemas.microsoft.com/office/drawing/2014/main" id="{CD6D2E6C-5837-4917-B5D1-8B6701F1276E}"/>
              </a:ext>
            </a:extLst>
          </p:cNvPr>
          <p:cNvSpPr/>
          <p:nvPr/>
        </p:nvSpPr>
        <p:spPr>
          <a:xfrm>
            <a:off x="4832218" y="2125043"/>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Req</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2" name="Rectangle: Rounded Corners 131">
            <a:extLst>
              <a:ext uri="{FF2B5EF4-FFF2-40B4-BE49-F238E27FC236}">
                <a16:creationId xmlns:a16="http://schemas.microsoft.com/office/drawing/2014/main" id="{7013511A-9E88-4B5B-AA06-969C675DE63B}"/>
              </a:ext>
            </a:extLst>
          </p:cNvPr>
          <p:cNvSpPr/>
          <p:nvPr/>
        </p:nvSpPr>
        <p:spPr>
          <a:xfrm>
            <a:off x="5595370" y="2125043"/>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Zoom</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3" name="Rectangle: Rounded Corners 132">
            <a:extLst>
              <a:ext uri="{FF2B5EF4-FFF2-40B4-BE49-F238E27FC236}">
                <a16:creationId xmlns:a16="http://schemas.microsoft.com/office/drawing/2014/main" id="{11557E9B-5355-4DFB-80E7-75347F55F0BA}"/>
              </a:ext>
            </a:extLst>
          </p:cNvPr>
          <p:cNvSpPr/>
          <p:nvPr/>
        </p:nvSpPr>
        <p:spPr>
          <a:xfrm>
            <a:off x="6358522" y="2125043"/>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Data</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4" name="Rectangle: Rounded Corners 133">
            <a:extLst>
              <a:ext uri="{FF2B5EF4-FFF2-40B4-BE49-F238E27FC236}">
                <a16:creationId xmlns:a16="http://schemas.microsoft.com/office/drawing/2014/main" id="{7A3CE58B-E155-4D76-A562-668F1C4A7314}"/>
              </a:ext>
            </a:extLst>
          </p:cNvPr>
          <p:cNvSpPr/>
          <p:nvPr/>
        </p:nvSpPr>
        <p:spPr>
          <a:xfrm>
            <a:off x="7884826" y="2125043"/>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PNG</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5" name="Rectangle: Rounded Corners 134">
            <a:extLst>
              <a:ext uri="{FF2B5EF4-FFF2-40B4-BE49-F238E27FC236}">
                <a16:creationId xmlns:a16="http://schemas.microsoft.com/office/drawing/2014/main" id="{E655C876-A04D-499F-8591-8DF2F0B1D0C3}"/>
              </a:ext>
            </a:extLst>
          </p:cNvPr>
          <p:cNvSpPr/>
          <p:nvPr/>
        </p:nvSpPr>
        <p:spPr>
          <a:xfrm>
            <a:off x="8647977" y="2125043"/>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Map</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6" name="Rectangle: Rounded Corners 135">
            <a:extLst>
              <a:ext uri="{FF2B5EF4-FFF2-40B4-BE49-F238E27FC236}">
                <a16:creationId xmlns:a16="http://schemas.microsoft.com/office/drawing/2014/main" id="{A95B66F8-2F2A-471B-8230-A1DB217E09B4}"/>
              </a:ext>
            </a:extLst>
          </p:cNvPr>
          <p:cNvSpPr/>
          <p:nvPr/>
        </p:nvSpPr>
        <p:spPr>
          <a:xfrm>
            <a:off x="7121674" y="2125043"/>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Res</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pSp>
        <p:nvGrpSpPr>
          <p:cNvPr id="137" name="Group 136">
            <a:extLst>
              <a:ext uri="{FF2B5EF4-FFF2-40B4-BE49-F238E27FC236}">
                <a16:creationId xmlns:a16="http://schemas.microsoft.com/office/drawing/2014/main" id="{65061A0B-1755-4FB3-B6C0-7AEF6BDAA166}"/>
              </a:ext>
            </a:extLst>
          </p:cNvPr>
          <p:cNvGrpSpPr/>
          <p:nvPr/>
        </p:nvGrpSpPr>
        <p:grpSpPr>
          <a:xfrm>
            <a:off x="2521127" y="2741914"/>
            <a:ext cx="5121463" cy="2602800"/>
            <a:chOff x="2067579" y="1873145"/>
            <a:chExt cx="5121463" cy="2128261"/>
          </a:xfrm>
        </p:grpSpPr>
        <p:sp>
          <p:nvSpPr>
            <p:cNvPr id="138" name="TextBox 137">
              <a:extLst>
                <a:ext uri="{FF2B5EF4-FFF2-40B4-BE49-F238E27FC236}">
                  <a16:creationId xmlns:a16="http://schemas.microsoft.com/office/drawing/2014/main" id="{9956FC7D-773E-49FE-831B-28A6B35EFC64}"/>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b="1">
                  <a:latin typeface="Calibri" panose="020F0502020204030204" pitchFamily="34" charset="0"/>
                  <a:cs typeface="Calibri" panose="020F0502020204030204" pitchFamily="34" charset="0"/>
                </a:rPr>
                <a:t>Sanity checks</a:t>
              </a:r>
              <a:endParaRPr lang="en-AU" b="1">
                <a:latin typeface="Calibri" panose="020F0502020204030204" pitchFamily="34" charset="0"/>
                <a:cs typeface="Calibri" panose="020F0502020204030204" pitchFamily="34" charset="0"/>
              </a:endParaRPr>
            </a:p>
          </p:txBody>
        </p:sp>
        <p:sp>
          <p:nvSpPr>
            <p:cNvPr id="139" name="TextBox 138">
              <a:extLst>
                <a:ext uri="{FF2B5EF4-FFF2-40B4-BE49-F238E27FC236}">
                  <a16:creationId xmlns:a16="http://schemas.microsoft.com/office/drawing/2014/main" id="{EF7A5285-437A-4A90-9D35-27C429DA0CED}"/>
                </a:ext>
              </a:extLst>
            </p:cNvPr>
            <p:cNvSpPr txBox="1"/>
            <p:nvPr/>
          </p:nvSpPr>
          <p:spPr>
            <a:xfrm>
              <a:off x="2067579" y="2185524"/>
              <a:ext cx="5121463" cy="1815882"/>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Exit if the software version is not specified in the URL.</a:t>
              </a: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If the ‘time=’ is not in the URL, use the current time.</a:t>
              </a:r>
              <a:endParaRPr lang="en-AU" sz="140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Exit if the CRS is not specified as e.g. </a:t>
              </a:r>
              <a:r>
                <a:rPr lang="en-US" sz="1400" i="1">
                  <a:latin typeface="Calibri" panose="020F0502020204030204" pitchFamily="34" charset="0"/>
                  <a:cs typeface="Calibri" panose="020F0502020204030204" pitchFamily="34" charset="0"/>
                </a:rPr>
                <a:t>srs=EPSG:3857</a:t>
              </a:r>
              <a:endParaRPr lang="en-AU" sz="140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Exit if bounding box is not specified.</a:t>
              </a:r>
              <a:endParaRPr lang="en-AU" sz="140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Exit if Height and Width are not specified. </a:t>
              </a: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Exit if Height and Width are too large.</a:t>
              </a:r>
              <a:endParaRPr lang="en-AU" sz="140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Change BBox to float64 if CRS=EPSG:4326 and version is 1.3.0</a:t>
              </a:r>
              <a:endParaRPr lang="en-AU" sz="140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Change CRS to EPSG:4326 if it is defined as CRS:84</a:t>
              </a:r>
              <a:endParaRPr lang="en-AU" sz="1400">
                <a:latin typeface="Calibri" panose="020F0502020204030204" pitchFamily="34" charset="0"/>
                <a:cs typeface="Calibri" panose="020F0502020204030204" pitchFamily="34" charset="0"/>
              </a:endParaRPr>
            </a:p>
          </p:txBody>
        </p:sp>
      </p:grpSp>
      <p:grpSp>
        <p:nvGrpSpPr>
          <p:cNvPr id="140" name="Group 139">
            <a:extLst>
              <a:ext uri="{FF2B5EF4-FFF2-40B4-BE49-F238E27FC236}">
                <a16:creationId xmlns:a16="http://schemas.microsoft.com/office/drawing/2014/main" id="{D8C76193-7F97-4CBE-AA1F-3BBFC722925D}"/>
              </a:ext>
            </a:extLst>
          </p:cNvPr>
          <p:cNvGrpSpPr/>
          <p:nvPr/>
        </p:nvGrpSpPr>
        <p:grpSpPr>
          <a:xfrm>
            <a:off x="2521127" y="2741915"/>
            <a:ext cx="5121463" cy="2602800"/>
            <a:chOff x="1997408" y="6078594"/>
            <a:chExt cx="5121463" cy="2620765"/>
          </a:xfrm>
        </p:grpSpPr>
        <p:sp>
          <p:nvSpPr>
            <p:cNvPr id="141" name="TextBox 140">
              <a:extLst>
                <a:ext uri="{FF2B5EF4-FFF2-40B4-BE49-F238E27FC236}">
                  <a16:creationId xmlns:a16="http://schemas.microsoft.com/office/drawing/2014/main" id="{5F396ECF-427D-4914-8908-A0B7D6FF2ADB}"/>
                </a:ext>
              </a:extLst>
            </p:cNvPr>
            <p:cNvSpPr txBox="1"/>
            <p:nvPr/>
          </p:nvSpPr>
          <p:spPr>
            <a:xfrm>
              <a:off x="1997408" y="6078594"/>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b="1"/>
                <a:t>utils/wms.go:GetLayerIndex()</a:t>
              </a:r>
              <a:endParaRPr lang="en-AU"/>
            </a:p>
          </p:txBody>
        </p:sp>
        <p:sp>
          <p:nvSpPr>
            <p:cNvPr id="142" name="TextBox 141">
              <a:extLst>
                <a:ext uri="{FF2B5EF4-FFF2-40B4-BE49-F238E27FC236}">
                  <a16:creationId xmlns:a16="http://schemas.microsoft.com/office/drawing/2014/main" id="{2FB8EBD2-FD43-4205-81B0-3C87F3310FA7}"/>
                </a:ext>
              </a:extLst>
            </p:cNvPr>
            <p:cNvSpPr txBox="1"/>
            <p:nvPr/>
          </p:nvSpPr>
          <p:spPr>
            <a:xfrm>
              <a:off x="1997408" y="6452590"/>
              <a:ext cx="5121463" cy="2246769"/>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a:t>product := params.Layers[0]</a:t>
              </a:r>
              <a:br>
                <a:rPr lang="en-US"/>
              </a:br>
              <a:r>
                <a:rPr lang="en-US"/>
                <a:t>	for i := range config.Layers {</a:t>
              </a:r>
              <a:br>
                <a:rPr lang="en-US"/>
              </a:br>
              <a:r>
                <a:rPr lang="en-US"/>
                <a:t>		if config.Layers[i].Name == product {</a:t>
              </a:r>
              <a:br>
                <a:rPr lang="en-US"/>
              </a:br>
              <a:r>
                <a:rPr lang="en-US"/>
                <a:t>			return i, nil</a:t>
              </a:r>
              <a:br>
                <a:rPr lang="en-US"/>
              </a:br>
              <a:r>
                <a:rPr lang="en-US"/>
                <a:t>		}</a:t>
              </a:r>
              <a:br>
                <a:rPr lang="en-US"/>
              </a:br>
              <a:r>
                <a:rPr lang="en-US"/>
                <a:t>	}</a:t>
              </a:r>
              <a:endParaRPr lang="en-AU"/>
            </a:p>
            <a:p>
              <a:pPr marL="0" indent="0">
                <a:buNone/>
              </a:pPr>
              <a:r>
                <a:rPr lang="en-US"/>
                <a:t>Get the index of the requested layer in config.json. Error if none.</a:t>
              </a:r>
              <a:br>
                <a:rPr lang="en-US"/>
              </a:br>
              <a:r>
                <a:rPr lang="en-US"/>
                <a:t>e.g.</a:t>
              </a:r>
              <a:r>
                <a:rPr lang="en-US" i="1"/>
                <a:t> layers=global:c6:monthly_anom_frac_cover</a:t>
              </a:r>
            </a:p>
            <a:p>
              <a:pPr marL="0" indent="0">
                <a:buNone/>
              </a:pPr>
              <a:endParaRPr lang="en-US" i="1"/>
            </a:p>
            <a:p>
              <a:pPr marL="0" indent="0">
                <a:buNone/>
              </a:pPr>
              <a:endParaRPr lang="en-AU"/>
            </a:p>
          </p:txBody>
        </p:sp>
      </p:grpSp>
      <p:grpSp>
        <p:nvGrpSpPr>
          <p:cNvPr id="143" name="Group 142">
            <a:extLst>
              <a:ext uri="{FF2B5EF4-FFF2-40B4-BE49-F238E27FC236}">
                <a16:creationId xmlns:a16="http://schemas.microsoft.com/office/drawing/2014/main" id="{3A3B6771-2792-4101-B19D-E7F88757A195}"/>
              </a:ext>
            </a:extLst>
          </p:cNvPr>
          <p:cNvGrpSpPr/>
          <p:nvPr/>
        </p:nvGrpSpPr>
        <p:grpSpPr>
          <a:xfrm>
            <a:off x="2521127" y="2731158"/>
            <a:ext cx="5121463" cy="2602800"/>
            <a:chOff x="2067579" y="1873145"/>
            <a:chExt cx="5121463" cy="2559148"/>
          </a:xfrm>
        </p:grpSpPr>
        <p:sp>
          <p:nvSpPr>
            <p:cNvPr id="144" name="TextBox 143">
              <a:extLst>
                <a:ext uri="{FF2B5EF4-FFF2-40B4-BE49-F238E27FC236}">
                  <a16:creationId xmlns:a16="http://schemas.microsoft.com/office/drawing/2014/main" id="{8AA1028D-01EF-41B1-98E3-B53DB33D0EE1}"/>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b="1"/>
                <a:t>utils/wms.go:</a:t>
              </a:r>
              <a:r>
                <a:rPr lang="en-US"/>
                <a:t>GetCurrentTimeStamp</a:t>
              </a:r>
              <a:r>
                <a:rPr lang="en-US" b="1"/>
                <a:t>()</a:t>
              </a:r>
              <a:endParaRPr lang="en-AU"/>
            </a:p>
          </p:txBody>
        </p:sp>
        <p:sp>
          <p:nvSpPr>
            <p:cNvPr id="145" name="TextBox 144">
              <a:extLst>
                <a:ext uri="{FF2B5EF4-FFF2-40B4-BE49-F238E27FC236}">
                  <a16:creationId xmlns:a16="http://schemas.microsoft.com/office/drawing/2014/main" id="{9329EFB5-8737-4ED9-BFD9-A95472272443}"/>
                </a:ext>
              </a:extLst>
            </p:cNvPr>
            <p:cNvSpPr txBox="1"/>
            <p:nvPr/>
          </p:nvSpPr>
          <p:spPr>
            <a:xfrm>
              <a:off x="2067579" y="2185524"/>
              <a:ext cx="5121463" cy="2246769"/>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r>
                <a:rPr lang="en-US"/>
                <a:t>	if len(timestamps) == 0 { currentTime = time.Now().UTC() }</a:t>
              </a:r>
              <a:endParaRPr lang="en-AU"/>
            </a:p>
            <a:p>
              <a:pPr marL="0" indent="0">
                <a:buNone/>
              </a:pPr>
              <a:endParaRPr lang="en-US"/>
            </a:p>
            <a:p>
              <a:pPr marL="0" indent="0">
                <a:buNone/>
              </a:pPr>
              <a:r>
                <a:rPr lang="en-US"/>
                <a:t>if ‘time=’ is not in the URL, then use the current time to get a blank image in the HTTP  response instead of the 500 internal server error.</a:t>
              </a:r>
            </a:p>
            <a:p>
              <a:pPr marL="0" indent="0">
                <a:buNone/>
              </a:pPr>
              <a:endParaRPr lang="en-AU"/>
            </a:p>
            <a:p>
              <a:r>
                <a:rPr lang="en-AU"/>
                <a:t>	params.Time = currentTime</a:t>
              </a:r>
            </a:p>
            <a:p>
              <a:pPr marL="0" indent="0">
                <a:buNone/>
              </a:pPr>
              <a:endParaRPr lang="en-US"/>
            </a:p>
            <a:p>
              <a:pPr marL="0" indent="0">
                <a:buNone/>
              </a:pPr>
              <a:endParaRPr lang="en-US"/>
            </a:p>
            <a:p>
              <a:pPr marL="0" indent="0">
                <a:buNone/>
              </a:pPr>
              <a:endParaRPr lang="en-US"/>
            </a:p>
            <a:p>
              <a:pPr marL="0" indent="0">
                <a:buNone/>
              </a:pPr>
              <a:endParaRPr lang="en-AU"/>
            </a:p>
          </p:txBody>
        </p:sp>
      </p:grpSp>
      <p:grpSp>
        <p:nvGrpSpPr>
          <p:cNvPr id="146" name="Group 145">
            <a:extLst>
              <a:ext uri="{FF2B5EF4-FFF2-40B4-BE49-F238E27FC236}">
                <a16:creationId xmlns:a16="http://schemas.microsoft.com/office/drawing/2014/main" id="{7C460947-CBE4-44F2-9C14-9F154FF10F8F}"/>
              </a:ext>
            </a:extLst>
          </p:cNvPr>
          <p:cNvGrpSpPr/>
          <p:nvPr/>
        </p:nvGrpSpPr>
        <p:grpSpPr>
          <a:xfrm>
            <a:off x="2521127" y="2741914"/>
            <a:ext cx="5121463" cy="2602800"/>
            <a:chOff x="2067579" y="1873145"/>
            <a:chExt cx="5121463" cy="2128261"/>
          </a:xfrm>
        </p:grpSpPr>
        <p:sp>
          <p:nvSpPr>
            <p:cNvPr id="147" name="TextBox 146">
              <a:extLst>
                <a:ext uri="{FF2B5EF4-FFF2-40B4-BE49-F238E27FC236}">
                  <a16:creationId xmlns:a16="http://schemas.microsoft.com/office/drawing/2014/main" id="{F817D856-2735-434F-85BD-394F99FC89FA}"/>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b="1"/>
                <a:t>utils/wms.go:</a:t>
              </a:r>
              <a:r>
                <a:rPr lang="en-US"/>
                <a:t>GetLayerStyleIndex</a:t>
              </a:r>
              <a:r>
                <a:rPr lang="en-US" b="1"/>
                <a:t>()</a:t>
              </a:r>
              <a:endParaRPr lang="en-AU"/>
            </a:p>
          </p:txBody>
        </p:sp>
        <p:sp>
          <p:nvSpPr>
            <p:cNvPr id="148" name="TextBox 147">
              <a:extLst>
                <a:ext uri="{FF2B5EF4-FFF2-40B4-BE49-F238E27FC236}">
                  <a16:creationId xmlns:a16="http://schemas.microsoft.com/office/drawing/2014/main" id="{56645873-A04F-4C42-BCF0-FE8CF79BCA58}"/>
                </a:ext>
              </a:extLst>
            </p:cNvPr>
            <p:cNvSpPr txBox="1"/>
            <p:nvPr/>
          </p:nvSpPr>
          <p:spPr>
            <a:xfrm>
              <a:off x="2067579" y="2185524"/>
              <a:ext cx="5121463" cy="1815882"/>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endParaRPr lang="en-US"/>
            </a:p>
            <a:p>
              <a:pPr marL="0" indent="0">
                <a:buNone/>
              </a:pPr>
              <a:r>
                <a:rPr lang="en-US"/>
                <a:t>Take the styles index from the URL (styles=&amp;). If it is empty (default), the index is taken from config.json as the layer which is specified as </a:t>
              </a:r>
              <a:r>
                <a:rPr lang="en-US" i="1"/>
                <a:t>&amp;layers=global:c6:monthly_anom_frac_cover&amp;</a:t>
              </a:r>
            </a:p>
            <a:p>
              <a:pPr marL="0" indent="0">
                <a:buNone/>
              </a:pPr>
              <a:endParaRPr lang="en-US"/>
            </a:p>
            <a:p>
              <a:pPr marL="0" indent="0">
                <a:buNone/>
              </a:pPr>
              <a:r>
                <a:rPr lang="en-US"/>
                <a:t>In geoglam/config.json idx=7. The string is case sensitive.</a:t>
              </a:r>
            </a:p>
            <a:p>
              <a:pPr marL="0" indent="0">
                <a:buNone/>
              </a:pPr>
              <a:endParaRPr lang="en-AU"/>
            </a:p>
            <a:p>
              <a:pPr marL="0" indent="0">
                <a:buNone/>
              </a:pPr>
              <a:endParaRPr lang="en-US"/>
            </a:p>
          </p:txBody>
        </p:sp>
      </p:grpSp>
      <p:grpSp>
        <p:nvGrpSpPr>
          <p:cNvPr id="149" name="Group 148">
            <a:extLst>
              <a:ext uri="{FF2B5EF4-FFF2-40B4-BE49-F238E27FC236}">
                <a16:creationId xmlns:a16="http://schemas.microsoft.com/office/drawing/2014/main" id="{C1141903-FFEA-43D8-89FF-0C947ED4D950}"/>
              </a:ext>
            </a:extLst>
          </p:cNvPr>
          <p:cNvGrpSpPr/>
          <p:nvPr/>
        </p:nvGrpSpPr>
        <p:grpSpPr>
          <a:xfrm>
            <a:off x="2521127" y="2741915"/>
            <a:ext cx="5121463" cy="2602800"/>
            <a:chOff x="2067579" y="1873145"/>
            <a:chExt cx="5121463" cy="2112872"/>
          </a:xfrm>
        </p:grpSpPr>
        <p:sp>
          <p:nvSpPr>
            <p:cNvPr id="150" name="TextBox 149">
              <a:extLst>
                <a:ext uri="{FF2B5EF4-FFF2-40B4-BE49-F238E27FC236}">
                  <a16:creationId xmlns:a16="http://schemas.microsoft.com/office/drawing/2014/main" id="{9DE9B820-6AD5-4065-A858-AAA77989FFF5}"/>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b="1"/>
                <a:t>processor/tile_types.go:</a:t>
              </a:r>
              <a:r>
                <a:rPr lang="en-US"/>
                <a:t>type</a:t>
              </a:r>
              <a:r>
                <a:rPr lang="en-US" b="1"/>
                <a:t> </a:t>
              </a:r>
              <a:r>
                <a:rPr lang="en-US"/>
                <a:t>GeoTileRequest</a:t>
              </a:r>
              <a:r>
                <a:rPr lang="en-US" b="1"/>
                <a:t>()</a:t>
              </a:r>
              <a:endParaRPr lang="en-AU"/>
            </a:p>
          </p:txBody>
        </p:sp>
        <p:sp>
          <p:nvSpPr>
            <p:cNvPr id="151" name="TextBox 150">
              <a:extLst>
                <a:ext uri="{FF2B5EF4-FFF2-40B4-BE49-F238E27FC236}">
                  <a16:creationId xmlns:a16="http://schemas.microsoft.com/office/drawing/2014/main" id="{24B231FC-D6A1-44B9-83FB-EA6568E720C8}"/>
                </a:ext>
              </a:extLst>
            </p:cNvPr>
            <p:cNvSpPr txBox="1"/>
            <p:nvPr/>
          </p:nvSpPr>
          <p:spPr>
            <a:xfrm>
              <a:off x="2067579" y="2185524"/>
              <a:ext cx="5121463" cy="1800493"/>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a:t>geoReq := &amp;proc.GeoTileRequest{…}</a:t>
              </a:r>
            </a:p>
            <a:p>
              <a:pPr marL="0" indent="0">
                <a:buNone/>
              </a:pPr>
              <a:endParaRPr lang="en-US"/>
            </a:p>
            <a:p>
              <a:pPr marL="0" indent="0">
                <a:buNone/>
              </a:pPr>
              <a:r>
                <a:rPr lang="en-US"/>
                <a:t>This returns the params required to request the tile info from the MAS database.</a:t>
              </a:r>
              <a:endParaRPr lang="en-AU"/>
            </a:p>
            <a:p>
              <a:pPr marL="0" indent="0">
                <a:buNone/>
              </a:pPr>
              <a:r>
                <a:rPr lang="en-US" b="1"/>
                <a:t>geoReq:</a:t>
              </a:r>
              <a:endParaRPr lang="en-AU"/>
            </a:p>
            <a:p>
              <a:r>
                <a:rPr lang="en-US" sz="900"/>
                <a:t>&amp;{{[bare_soil] 0xc42015ac80 {25 5 50} 0xc4201983e0 &lt;nil&gt; 10000 2 16 0 -1} /g/data2/tc43/modis-fc/v310/tiles/monthly/anomalies EPSG:3857 [1.62 -2.50 1.75 -1.25] 256 256 0 0 2018… +0000 UTC}</a:t>
              </a:r>
              <a:endParaRPr lang="en-AU" sz="900"/>
            </a:p>
            <a:p>
              <a:pPr marL="0" indent="0">
                <a:buNone/>
              </a:pPr>
              <a:endParaRPr lang="en-AU" sz="900"/>
            </a:p>
            <a:p>
              <a:pPr marL="0" indent="0">
                <a:buNone/>
              </a:pPr>
              <a:endParaRPr lang="en-US"/>
            </a:p>
          </p:txBody>
        </p:sp>
      </p:grpSp>
      <p:grpSp>
        <p:nvGrpSpPr>
          <p:cNvPr id="152" name="Group 151">
            <a:extLst>
              <a:ext uri="{FF2B5EF4-FFF2-40B4-BE49-F238E27FC236}">
                <a16:creationId xmlns:a16="http://schemas.microsoft.com/office/drawing/2014/main" id="{C61F068D-C4C3-4692-824F-911BABD4EFB6}"/>
              </a:ext>
            </a:extLst>
          </p:cNvPr>
          <p:cNvGrpSpPr/>
          <p:nvPr/>
        </p:nvGrpSpPr>
        <p:grpSpPr>
          <a:xfrm>
            <a:off x="2521127" y="2731157"/>
            <a:ext cx="5121463" cy="2602800"/>
            <a:chOff x="2067579" y="1873145"/>
            <a:chExt cx="5121463" cy="2097483"/>
          </a:xfrm>
        </p:grpSpPr>
        <p:sp>
          <p:nvSpPr>
            <p:cNvPr id="153" name="TextBox 152">
              <a:extLst>
                <a:ext uri="{FF2B5EF4-FFF2-40B4-BE49-F238E27FC236}">
                  <a16:creationId xmlns:a16="http://schemas.microsoft.com/office/drawing/2014/main" id="{61E18958-7441-4CEA-AB43-FE4F49D127AA}"/>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sz="1400" b="1"/>
                <a:t>processor/tile_indexer.go:</a:t>
              </a:r>
              <a:r>
                <a:rPr lang="en-US"/>
                <a:t>NewTileIndexer</a:t>
              </a:r>
              <a:r>
                <a:rPr lang="en-US" b="1"/>
                <a:t>()</a:t>
              </a:r>
              <a:endParaRPr lang="en-AU"/>
            </a:p>
          </p:txBody>
        </p:sp>
        <p:sp>
          <p:nvSpPr>
            <p:cNvPr id="154" name="TextBox 153">
              <a:extLst>
                <a:ext uri="{FF2B5EF4-FFF2-40B4-BE49-F238E27FC236}">
                  <a16:creationId xmlns:a16="http://schemas.microsoft.com/office/drawing/2014/main" id="{170C5025-86EC-4BC1-B9C5-9FEB1C3CE5E1}"/>
                </a:ext>
              </a:extLst>
            </p:cNvPr>
            <p:cNvSpPr txBox="1"/>
            <p:nvPr/>
          </p:nvSpPr>
          <p:spPr>
            <a:xfrm>
              <a:off x="2067579" y="2185524"/>
              <a:ext cx="5121463" cy="1785104"/>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sz="1200"/>
                <a:t>if conf.Layers[idx].ZoomLimit != 0.0 &amp;&amp; reqRes &gt; conf.Layers[idx].ZoomLimit {</a:t>
              </a:r>
              <a:endParaRPr lang="en-AU" sz="1200"/>
            </a:p>
            <a:p>
              <a:pPr marL="0" indent="0">
                <a:buNone/>
              </a:pPr>
              <a:r>
                <a:rPr lang="en-US"/>
                <a:t> out := utils/empty_tile.go:GetEmptyTile(utils.DataDir+"/zoom.png", *params.Height, *params.Width)</a:t>
              </a:r>
            </a:p>
            <a:p>
              <a:pPr marL="0" indent="0">
                <a:buNone/>
              </a:pPr>
              <a:r>
                <a:rPr lang="en-US"/>
                <a:t>}</a:t>
              </a:r>
            </a:p>
            <a:p>
              <a:pPr marL="0" indent="0">
                <a:buNone/>
              </a:pPr>
              <a:endParaRPr lang="en-US"/>
            </a:p>
            <a:p>
              <a:pPr marL="0" indent="0">
                <a:buNone/>
              </a:pPr>
              <a:r>
                <a:rPr lang="en-US"/>
                <a:t>If the zoom level is low an image that says “zoom in to view this layer” is displayed.</a:t>
              </a:r>
            </a:p>
            <a:p>
              <a:pPr marL="0" indent="0">
                <a:buNone/>
              </a:pPr>
              <a:endParaRPr lang="en-US"/>
            </a:p>
          </p:txBody>
        </p:sp>
      </p:grpSp>
      <p:grpSp>
        <p:nvGrpSpPr>
          <p:cNvPr id="155" name="Group 154">
            <a:extLst>
              <a:ext uri="{FF2B5EF4-FFF2-40B4-BE49-F238E27FC236}">
                <a16:creationId xmlns:a16="http://schemas.microsoft.com/office/drawing/2014/main" id="{33B2DE2F-3B3A-497E-A33F-3F46327C043B}"/>
              </a:ext>
            </a:extLst>
          </p:cNvPr>
          <p:cNvGrpSpPr/>
          <p:nvPr/>
        </p:nvGrpSpPr>
        <p:grpSpPr>
          <a:xfrm>
            <a:off x="2521127" y="2731158"/>
            <a:ext cx="5121463" cy="2602800"/>
            <a:chOff x="2067579" y="1873145"/>
            <a:chExt cx="5121463" cy="2559148"/>
          </a:xfrm>
        </p:grpSpPr>
        <p:sp>
          <p:nvSpPr>
            <p:cNvPr id="156" name="TextBox 155">
              <a:extLst>
                <a:ext uri="{FF2B5EF4-FFF2-40B4-BE49-F238E27FC236}">
                  <a16:creationId xmlns:a16="http://schemas.microsoft.com/office/drawing/2014/main" id="{E42CCD72-F109-4C75-B444-6986DBF632BF}"/>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sz="1400" b="1"/>
                <a:t>processor/tile_pipeline.go:</a:t>
              </a:r>
              <a:r>
                <a:rPr lang="en-US"/>
                <a:t> InitTilePipeline</a:t>
              </a:r>
              <a:r>
                <a:rPr lang="en-US" b="1"/>
                <a:t>()</a:t>
              </a:r>
              <a:endParaRPr lang="en-AU"/>
            </a:p>
          </p:txBody>
        </p:sp>
        <p:sp>
          <p:nvSpPr>
            <p:cNvPr id="157" name="TextBox 156">
              <a:extLst>
                <a:ext uri="{FF2B5EF4-FFF2-40B4-BE49-F238E27FC236}">
                  <a16:creationId xmlns:a16="http://schemas.microsoft.com/office/drawing/2014/main" id="{BAD7FF9A-0E2E-45B2-AEFB-6707FFA63FDB}"/>
                </a:ext>
              </a:extLst>
            </p:cNvPr>
            <p:cNvSpPr txBox="1"/>
            <p:nvPr/>
          </p:nvSpPr>
          <p:spPr>
            <a:xfrm>
              <a:off x="2067579" y="2185524"/>
              <a:ext cx="5121463" cy="2246769"/>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r>
                <a:rPr lang="en-US"/>
                <a:t>Create an object, ‘tp’, of type, ‘*processor.TilePipeline’ for displaying the tile. </a:t>
              </a:r>
            </a:p>
            <a:p>
              <a:r>
                <a:rPr lang="en-US"/>
                <a:t>Send the value of ‘geoReq’ to ‘func Process’ to get the data as a raster image (type []utils.Raster)</a:t>
              </a:r>
            </a:p>
            <a:p>
              <a:r>
                <a:rPr lang="en-US"/>
                <a:t>Send the following query to the MAS server to get the data. </a:t>
              </a:r>
              <a:endParaRPr lang="en-AU"/>
            </a:p>
            <a:p>
              <a:r>
                <a:rPr lang="en-US"/>
                <a:t>http://10.0.1.210:8888/g/data2/tc43/modis-fc/v310/tiles/monthly/anomalies?intersects&amp;metadata=gdal&amp;time=2018...&amp;until=2018...&amp;srs=EPSG:3857&amp;wkt=POLYGON((16.52 25.54,…))&amp;namespace=bare_soil&amp;nseg=2&amp;limit=-1</a:t>
              </a:r>
              <a:endParaRPr lang="en-AU"/>
            </a:p>
            <a:p>
              <a:pPr marL="0" indent="0">
                <a:buNone/>
              </a:pPr>
              <a:endParaRPr lang="en-US"/>
            </a:p>
          </p:txBody>
        </p:sp>
      </p:grpSp>
      <p:grpSp>
        <p:nvGrpSpPr>
          <p:cNvPr id="158" name="Group 157">
            <a:extLst>
              <a:ext uri="{FF2B5EF4-FFF2-40B4-BE49-F238E27FC236}">
                <a16:creationId xmlns:a16="http://schemas.microsoft.com/office/drawing/2014/main" id="{88F6D5ED-AA05-4EE3-AD65-FA5FC5ED22BF}"/>
              </a:ext>
            </a:extLst>
          </p:cNvPr>
          <p:cNvGrpSpPr/>
          <p:nvPr/>
        </p:nvGrpSpPr>
        <p:grpSpPr>
          <a:xfrm>
            <a:off x="2521127" y="2731158"/>
            <a:ext cx="5121463" cy="2602800"/>
            <a:chOff x="2009245" y="1834645"/>
            <a:chExt cx="5121463" cy="2604247"/>
          </a:xfrm>
        </p:grpSpPr>
        <p:sp>
          <p:nvSpPr>
            <p:cNvPr id="159" name="TextBox 158">
              <a:extLst>
                <a:ext uri="{FF2B5EF4-FFF2-40B4-BE49-F238E27FC236}">
                  <a16:creationId xmlns:a16="http://schemas.microsoft.com/office/drawing/2014/main" id="{D26280E9-8BCD-4D7E-938F-8D3FD4567E0A}"/>
                </a:ext>
              </a:extLst>
            </p:cNvPr>
            <p:cNvSpPr txBox="1"/>
            <p:nvPr/>
          </p:nvSpPr>
          <p:spPr>
            <a:xfrm>
              <a:off x="2009245" y="18346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sz="1400" b="1"/>
                <a:t>processor/tile_pipeline.go:</a:t>
              </a:r>
              <a:r>
                <a:rPr lang="en-US"/>
                <a:t> Process</a:t>
              </a:r>
              <a:r>
                <a:rPr lang="en-US" b="1"/>
                <a:t>()</a:t>
              </a:r>
              <a:endParaRPr lang="en-AU"/>
            </a:p>
          </p:txBody>
        </p:sp>
        <p:sp>
          <p:nvSpPr>
            <p:cNvPr id="160" name="TextBox 159">
              <a:extLst>
                <a:ext uri="{FF2B5EF4-FFF2-40B4-BE49-F238E27FC236}">
                  <a16:creationId xmlns:a16="http://schemas.microsoft.com/office/drawing/2014/main" id="{5ABE6890-DBED-4BC0-BCAA-931EF23DD7C9}"/>
                </a:ext>
              </a:extLst>
            </p:cNvPr>
            <p:cNvSpPr txBox="1"/>
            <p:nvPr/>
          </p:nvSpPr>
          <p:spPr>
            <a:xfrm>
              <a:off x="2009245" y="2145957"/>
              <a:ext cx="5121463" cy="2292935"/>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a:t>case res := &lt;-tp.Process(geoReq, *verbose):</a:t>
              </a:r>
              <a:endParaRPr lang="en-AU"/>
            </a:p>
            <a:p>
              <a:pPr marL="0" indent="0">
                <a:buNone/>
              </a:pPr>
              <a:r>
                <a:rPr lang="en-US" b="1"/>
                <a:t>res:</a:t>
              </a:r>
            </a:p>
            <a:p>
              <a:pPr marL="0" indent="0">
                <a:buNone/>
              </a:pPr>
              <a:r>
                <a:rPr lang="en-US" sz="1100"/>
                <a:t>&amp;{bare_soil [255 255 255 255 … -11.833333 255 255 … 256 255}</a:t>
              </a:r>
              <a:endParaRPr lang="en-AU" sz="1100"/>
            </a:p>
            <a:p>
              <a:r>
                <a:rPr lang="en-US"/>
                <a:t>Scale the output as per the zoom factor.</a:t>
              </a:r>
              <a:endParaRPr lang="en-AU"/>
            </a:p>
            <a:p>
              <a:r>
                <a:rPr lang="en-US" sz="1000">
                  <a:latin typeface="Calibri" panose="020F0502020204030204" pitchFamily="34" charset="0"/>
                  <a:cs typeface="Calibri" panose="020F0502020204030204" pitchFamily="34" charset="0"/>
                </a:rPr>
                <a:t>scaleParams := utils.ScaleParams{</a:t>
              </a:r>
            </a:p>
            <a:p>
              <a:r>
                <a:rPr lang="en-US" sz="1000">
                  <a:latin typeface="Calibri" panose="020F0502020204030204" pitchFamily="34" charset="0"/>
                  <a:cs typeface="Calibri" panose="020F0502020204030204" pitchFamily="34" charset="0"/>
                </a:rPr>
                <a:t>   Offset: geoReq.ScaleParams.Offset, </a:t>
              </a:r>
            </a:p>
            <a:p>
              <a:r>
                <a:rPr lang="en-US" sz="1000"/>
                <a:t>   Scale: geoReq.ScaleParams.Scale,</a:t>
              </a:r>
            </a:p>
            <a:p>
              <a:r>
                <a:rPr lang="en-US" sz="1000"/>
                <a:t>   Clip:  geoReq.ScaleParams.Clip,}</a:t>
              </a:r>
            </a:p>
            <a:p>
              <a:pPr marL="0" indent="0">
                <a:buNone/>
              </a:pPr>
              <a:r>
                <a:rPr lang="en-US" sz="1000"/>
                <a:t>Value: {25 5 50}</a:t>
              </a:r>
            </a:p>
            <a:p>
              <a:pPr marL="0" indent="0">
                <a:buNone/>
              </a:pPr>
              <a:r>
                <a:rPr lang="en-US" sz="1000"/>
                <a:t>norm, err := utils.Scale(res, scaleParams)</a:t>
              </a:r>
              <a:endParaRPr lang="en-AU" sz="1000"/>
            </a:p>
            <a:p>
              <a:pPr marL="0" indent="0">
                <a:buNone/>
              </a:pPr>
              <a:r>
                <a:rPr lang="en-US" sz="1000"/>
                <a:t>Value =1 </a:t>
              </a:r>
            </a:p>
            <a:p>
              <a:pPr marL="0" indent="0">
                <a:buNone/>
              </a:pPr>
              <a:endParaRPr lang="en-US" sz="1000"/>
            </a:p>
            <a:p>
              <a:pPr marL="0" indent="0">
                <a:buNone/>
              </a:pPr>
              <a:endParaRPr lang="en-US" sz="1000"/>
            </a:p>
          </p:txBody>
        </p:sp>
      </p:grpSp>
      <p:grpSp>
        <p:nvGrpSpPr>
          <p:cNvPr id="161" name="Group 160">
            <a:extLst>
              <a:ext uri="{FF2B5EF4-FFF2-40B4-BE49-F238E27FC236}">
                <a16:creationId xmlns:a16="http://schemas.microsoft.com/office/drawing/2014/main" id="{890B2EED-77CF-43E7-951F-647B1AE1574E}"/>
              </a:ext>
            </a:extLst>
          </p:cNvPr>
          <p:cNvGrpSpPr/>
          <p:nvPr/>
        </p:nvGrpSpPr>
        <p:grpSpPr>
          <a:xfrm>
            <a:off x="2521127" y="2731157"/>
            <a:ext cx="5121463" cy="2602800"/>
            <a:chOff x="2009245" y="1834645"/>
            <a:chExt cx="5121463" cy="2157971"/>
          </a:xfrm>
        </p:grpSpPr>
        <p:sp>
          <p:nvSpPr>
            <p:cNvPr id="162" name="TextBox 161">
              <a:extLst>
                <a:ext uri="{FF2B5EF4-FFF2-40B4-BE49-F238E27FC236}">
                  <a16:creationId xmlns:a16="http://schemas.microsoft.com/office/drawing/2014/main" id="{88D20A4E-2503-4E0C-B1D1-7A03D33221D8}"/>
                </a:ext>
              </a:extLst>
            </p:cNvPr>
            <p:cNvSpPr txBox="1"/>
            <p:nvPr/>
          </p:nvSpPr>
          <p:spPr>
            <a:xfrm>
              <a:off x="2009245" y="18346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sz="1400" b="1"/>
                <a:t>utils/output_encoders.go:</a:t>
              </a:r>
              <a:r>
                <a:rPr lang="en-US"/>
                <a:t> EncodePNG </a:t>
              </a:r>
              <a:r>
                <a:rPr lang="en-US" b="1"/>
                <a:t>()</a:t>
              </a:r>
              <a:endParaRPr lang="en-AU"/>
            </a:p>
          </p:txBody>
        </p:sp>
        <p:sp>
          <p:nvSpPr>
            <p:cNvPr id="163" name="TextBox 162">
              <a:extLst>
                <a:ext uri="{FF2B5EF4-FFF2-40B4-BE49-F238E27FC236}">
                  <a16:creationId xmlns:a16="http://schemas.microsoft.com/office/drawing/2014/main" id="{B49B6B83-7472-43AD-A491-35F2420D9570}"/>
                </a:ext>
              </a:extLst>
            </p:cNvPr>
            <p:cNvSpPr txBox="1"/>
            <p:nvPr/>
          </p:nvSpPr>
          <p:spPr>
            <a:xfrm>
              <a:off x="2009245" y="2145957"/>
              <a:ext cx="5121463" cy="1846659"/>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sz="1000"/>
                <a:t>Encode the x,y values in </a:t>
              </a:r>
              <a:r>
                <a:rPr lang="en-US" sz="1000" b="1"/>
                <a:t>res</a:t>
              </a:r>
              <a:r>
                <a:rPr lang="en-US" sz="1000"/>
                <a:t> into a raster image (PNG)</a:t>
              </a:r>
            </a:p>
            <a:p>
              <a:pPr marL="0" indent="0">
                <a:buNone/>
              </a:pPr>
              <a:endParaRPr lang="en-US" sz="1000"/>
            </a:p>
            <a:p>
              <a:pPr marL="0" indent="0">
                <a:buNone/>
              </a:pPr>
              <a:r>
                <a:rPr lang="en-US"/>
                <a:t>out, err := utils.EncodePNG(norm, styleLayer.Palette)</a:t>
              </a:r>
              <a:endParaRPr lang="en-AU"/>
            </a:p>
            <a:p>
              <a:pPr marL="0" indent="0">
                <a:buNone/>
              </a:pPr>
              <a:r>
                <a:rPr lang="en-US" sz="1000"/>
                <a:t>for x := 0; x &lt; br[0].Width; x++ {</a:t>
              </a:r>
            </a:p>
            <a:p>
              <a:pPr marL="0" indent="0">
                <a:buNone/>
              </a:pPr>
              <a:r>
                <a:rPr lang="en-US" sz="1000"/>
                <a:t>	for y := 0; y &lt; br[0].Height; y++ {</a:t>
              </a:r>
            </a:p>
            <a:p>
              <a:pPr marL="0" indent="0">
                <a:buNone/>
              </a:pPr>
              <a:r>
                <a:rPr lang="en-US" sz="1000"/>
                <a:t>		if br[0].Data[y*br[0].Width+x] != 0xFF {</a:t>
              </a:r>
            </a:p>
            <a:p>
              <a:pPr marL="0" indent="0">
                <a:buNone/>
              </a:pPr>
              <a:r>
                <a:rPr lang="en-US" sz="1000"/>
                <a:t>			canvas.Set(x, y, plt[br[0].Data[y*br[0].Width+x]])</a:t>
              </a:r>
            </a:p>
            <a:p>
              <a:pPr marL="0" indent="0">
                <a:buNone/>
              </a:pPr>
              <a:r>
                <a:rPr lang="en-US" sz="1000"/>
                <a:t>		}</a:t>
              </a:r>
            </a:p>
            <a:p>
              <a:pPr marL="0" indent="0">
                <a:buNone/>
              </a:pPr>
              <a:r>
                <a:rPr lang="en-US" sz="1000"/>
                <a:t>	}</a:t>
              </a:r>
            </a:p>
            <a:p>
              <a:pPr marL="0" indent="0">
                <a:buNone/>
              </a:pPr>
              <a:r>
                <a:rPr lang="en-US" sz="1000"/>
                <a:t>}</a:t>
              </a:r>
            </a:p>
            <a:p>
              <a:pPr marL="0" indent="0">
                <a:buNone/>
              </a:pPr>
              <a:endParaRPr lang="en-US" sz="1000"/>
            </a:p>
          </p:txBody>
        </p:sp>
      </p:grpSp>
      <p:grpSp>
        <p:nvGrpSpPr>
          <p:cNvPr id="164" name="Group 163">
            <a:extLst>
              <a:ext uri="{FF2B5EF4-FFF2-40B4-BE49-F238E27FC236}">
                <a16:creationId xmlns:a16="http://schemas.microsoft.com/office/drawing/2014/main" id="{E15CC673-E994-460E-8996-743BE0A564C7}"/>
              </a:ext>
            </a:extLst>
          </p:cNvPr>
          <p:cNvGrpSpPr/>
          <p:nvPr/>
        </p:nvGrpSpPr>
        <p:grpSpPr>
          <a:xfrm>
            <a:off x="2521127" y="2731158"/>
            <a:ext cx="5121463" cy="2602800"/>
            <a:chOff x="2009245" y="1834645"/>
            <a:chExt cx="5121463" cy="1997016"/>
          </a:xfrm>
        </p:grpSpPr>
        <p:sp>
          <p:nvSpPr>
            <p:cNvPr id="165" name="TextBox 164">
              <a:extLst>
                <a:ext uri="{FF2B5EF4-FFF2-40B4-BE49-F238E27FC236}">
                  <a16:creationId xmlns:a16="http://schemas.microsoft.com/office/drawing/2014/main" id="{200D4BF1-31DC-411F-859D-F7725A3B3C90}"/>
                </a:ext>
              </a:extLst>
            </p:cNvPr>
            <p:cNvSpPr txBox="1"/>
            <p:nvPr/>
          </p:nvSpPr>
          <p:spPr>
            <a:xfrm>
              <a:off x="2009245" y="18346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sz="1400" b="1"/>
                <a:t>ows.go:</a:t>
              </a:r>
              <a:r>
                <a:rPr lang="en-US"/>
                <a:t> Write(out)</a:t>
              </a:r>
              <a:endParaRPr lang="en-AU"/>
            </a:p>
          </p:txBody>
        </p:sp>
        <p:sp>
          <p:nvSpPr>
            <p:cNvPr id="166" name="TextBox 165">
              <a:extLst>
                <a:ext uri="{FF2B5EF4-FFF2-40B4-BE49-F238E27FC236}">
                  <a16:creationId xmlns:a16="http://schemas.microsoft.com/office/drawing/2014/main" id="{601E239F-6B25-468D-9547-CCE16072DCF8}"/>
                </a:ext>
              </a:extLst>
            </p:cNvPr>
            <p:cNvSpPr txBox="1"/>
            <p:nvPr/>
          </p:nvSpPr>
          <p:spPr>
            <a:xfrm>
              <a:off x="2009245" y="2145957"/>
              <a:ext cx="5121463" cy="1685704"/>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sz="1000"/>
                <a:t>The data is sent back to the web for display.</a:t>
              </a:r>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p:txBody>
        </p:sp>
      </p:grpSp>
      <p:sp>
        <p:nvSpPr>
          <p:cNvPr id="30" name="Oval 29">
            <a:extLst>
              <a:ext uri="{FF2B5EF4-FFF2-40B4-BE49-F238E27FC236}">
                <a16:creationId xmlns:a16="http://schemas.microsoft.com/office/drawing/2014/main" id="{1EF5FA4B-8174-406F-A4C4-EFF361BC2AA8}"/>
              </a:ext>
            </a:extLst>
          </p:cNvPr>
          <p:cNvSpPr/>
          <p:nvPr/>
        </p:nvSpPr>
        <p:spPr>
          <a:xfrm>
            <a:off x="1923922" y="2897441"/>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Rectangle: Rounded Corners 11">
            <a:extLst>
              <a:ext uri="{FF2B5EF4-FFF2-40B4-BE49-F238E27FC236}">
                <a16:creationId xmlns:a16="http://schemas.microsoft.com/office/drawing/2014/main" id="{902E41A8-AC45-409C-AA4C-0B76436F01FB}"/>
              </a:ext>
            </a:extLst>
          </p:cNvPr>
          <p:cNvSpPr/>
          <p:nvPr/>
        </p:nvSpPr>
        <p:spPr>
          <a:xfrm>
            <a:off x="1203331" y="2700918"/>
            <a:ext cx="118936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Case GetMAP</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0D681AEC-EB5C-4740-B17D-0E42CD4830DC}"/>
              </a:ext>
            </a:extLst>
          </p:cNvPr>
          <p:cNvPicPr>
            <a:picLocks noChangeAspect="1"/>
          </p:cNvPicPr>
          <p:nvPr/>
        </p:nvPicPr>
        <p:blipFill>
          <a:blip r:embed="rId3"/>
          <a:stretch>
            <a:fillRect/>
          </a:stretch>
        </p:blipFill>
        <p:spPr>
          <a:xfrm>
            <a:off x="3822012" y="3394769"/>
            <a:ext cx="2304219" cy="1850999"/>
          </a:xfrm>
          <a:prstGeom prst="rect">
            <a:avLst/>
          </a:prstGeom>
        </p:spPr>
      </p:pic>
    </p:spTree>
    <p:custDataLst>
      <p:tags r:id="rId1"/>
    </p:custDataLst>
    <p:extLst>
      <p:ext uri="{BB962C8B-B14F-4D97-AF65-F5344CB8AC3E}">
        <p14:creationId xmlns:p14="http://schemas.microsoft.com/office/powerpoint/2010/main" val="3601542370"/>
      </p:ext>
    </p:extLst>
  </p:cSld>
  <p:clrMapOvr>
    <a:masterClrMapping/>
  </p:clrMapOvr>
  <mc:AlternateContent xmlns:mc="http://schemas.openxmlformats.org/markup-compatibility/2006" xmlns:p14="http://schemas.microsoft.com/office/powerpoint/2010/main">
    <mc:Choice Requires="p14">
      <p:transition spd="slow" p14:dur="2000" advTm="119712"/>
    </mc:Choice>
    <mc:Fallback xmlns="">
      <p:transition spd="slow" advTm="11971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7"/>
                                        </p:tgtEl>
                                        <p:attrNameLst>
                                          <p:attrName>style.visibility</p:attrName>
                                        </p:attrNameLst>
                                      </p:cBhvr>
                                      <p:to>
                                        <p:strVal val="visible"/>
                                      </p:to>
                                    </p:set>
                                    <p:animEffect transition="in" filter="fade">
                                      <p:cBhvr>
                                        <p:cTn id="12" dur="500"/>
                                        <p:tgtEl>
                                          <p:spTgt spid="137"/>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path" presetSubtype="0" accel="50000" decel="50000" fill="hold" grpId="0" nodeType="clickEffect">
                                  <p:stCondLst>
                                    <p:cond delay="0"/>
                                  </p:stCondLst>
                                  <p:childTnLst>
                                    <p:animMotion origin="layout" path="M 1.45833E-6 0.00092 C 1.45833E-6 0.01736 0.01523 0.03078 0.03411 0.03078 C 0.05625 0.03078 0.06432 0.01574 0.06771 0.00671 L 0.07109 -0.0051 C 0.07448 -0.01412 0.08307 -0.02894 0.10807 -0.02894 C 0.12396 -0.02894 0.14232 -0.01574 0.14232 0.00092 C 0.14232 0.01736 0.12396 0.03078 0.10807 0.03078 C 0.08307 0.03078 0.07448 0.01574 0.07109 0.00671 L 0.06771 -0.0051 C 0.06432 -0.01412 0.05625 -0.02894 0.03411 -0.02894 C 0.01523 -0.02894 1.45833E-6 -0.01574 1.45833E-6 0.00092 Z " pathEditMode="relative" rAng="0" ptsTypes="AAAAAAAAAAA">
                                      <p:cBhvr>
                                        <p:cTn id="16" dur="4000" fill="hold"/>
                                        <p:tgtEl>
                                          <p:spTgt spid="30"/>
                                        </p:tgtEl>
                                        <p:attrNameLst>
                                          <p:attrName>ppt_x</p:attrName>
                                          <p:attrName>ppt_y</p:attrName>
                                        </p:attrNameLst>
                                      </p:cBhvr>
                                      <p:rCtr x="7109" y="0"/>
                                    </p:animMotion>
                                  </p:childTnLst>
                                </p:cTn>
                              </p:par>
                            </p:childTnLst>
                          </p:cTn>
                        </p:par>
                      </p:childTnLst>
                    </p:cTn>
                  </p:par>
                  <p:par>
                    <p:cTn id="17" fill="hold">
                      <p:stCondLst>
                        <p:cond delay="indefinite"/>
                      </p:stCondLst>
                      <p:childTnLst>
                        <p:par>
                          <p:cTn id="18" fill="hold">
                            <p:stCondLst>
                              <p:cond delay="0"/>
                            </p:stCondLst>
                            <p:childTnLst>
                              <p:par>
                                <p:cTn id="19" presetID="57" presetClass="path" presetSubtype="0" accel="50000" decel="50000" fill="hold" grpId="0" nodeType="clickEffect">
                                  <p:stCondLst>
                                    <p:cond delay="0"/>
                                  </p:stCondLst>
                                  <p:childTnLst>
                                    <p:animMotion origin="layout" path="M 4.375E-6 -3.33333E-6 L 4.375E-6 -0.04444 C 4.375E-6 -0.06458 0.01966 -0.08865 0.0358 -0.08865 L 0.07187 -0.08865 " pathEditMode="relative" rAng="0" ptsTypes="AAAA">
                                      <p:cBhvr>
                                        <p:cTn id="20" dur="2000" fill="hold"/>
                                        <p:tgtEl>
                                          <p:spTgt spid="26"/>
                                        </p:tgtEl>
                                        <p:attrNameLst>
                                          <p:attrName>ppt_x</p:attrName>
                                          <p:attrName>ppt_y</p:attrName>
                                        </p:attrNameLst>
                                      </p:cBhvr>
                                      <p:rCtr x="3594" y="-4444"/>
                                    </p:animMotion>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28"/>
                                        </p:tgtEl>
                                        <p:attrNameLst>
                                          <p:attrName>style.visibility</p:attrName>
                                        </p:attrNameLst>
                                      </p:cBhvr>
                                      <p:to>
                                        <p:strVal val="visible"/>
                                      </p:to>
                                    </p:set>
                                    <p:animEffect transition="in" filter="fade">
                                      <p:cBhvr>
                                        <p:cTn id="25" dur="500"/>
                                        <p:tgtEl>
                                          <p:spTgt spid="12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40"/>
                                        </p:tgtEl>
                                        <p:attrNameLst>
                                          <p:attrName>style.visibility</p:attrName>
                                        </p:attrNameLst>
                                      </p:cBhvr>
                                      <p:to>
                                        <p:strVal val="visible"/>
                                      </p:to>
                                    </p:set>
                                    <p:animEffect transition="in" filter="fade">
                                      <p:cBhvr>
                                        <p:cTn id="30" dur="500"/>
                                        <p:tgtEl>
                                          <p:spTgt spid="140"/>
                                        </p:tgtEl>
                                      </p:cBhvr>
                                    </p:animEffect>
                                  </p:childTnLst>
                                </p:cTn>
                              </p:par>
                            </p:childTnLst>
                          </p:cTn>
                        </p:par>
                      </p:childTnLst>
                    </p:cTn>
                  </p:par>
                  <p:par>
                    <p:cTn id="31" fill="hold">
                      <p:stCondLst>
                        <p:cond delay="indefinite"/>
                      </p:stCondLst>
                      <p:childTnLst>
                        <p:par>
                          <p:cTn id="32" fill="hold">
                            <p:stCondLst>
                              <p:cond delay="0"/>
                            </p:stCondLst>
                            <p:childTnLst>
                              <p:par>
                                <p:cTn id="33" presetID="31" presetClass="entr" presetSubtype="0" fill="hold" grpId="0" nodeType="clickEffect">
                                  <p:stCondLst>
                                    <p:cond delay="0"/>
                                  </p:stCondLst>
                                  <p:childTnLst>
                                    <p:set>
                                      <p:cBhvr>
                                        <p:cTn id="34" dur="1" fill="hold">
                                          <p:stCondLst>
                                            <p:cond delay="0"/>
                                          </p:stCondLst>
                                        </p:cTn>
                                        <p:tgtEl>
                                          <p:spTgt spid="129"/>
                                        </p:tgtEl>
                                        <p:attrNameLst>
                                          <p:attrName>style.visibility</p:attrName>
                                        </p:attrNameLst>
                                      </p:cBhvr>
                                      <p:to>
                                        <p:strVal val="visible"/>
                                      </p:to>
                                    </p:set>
                                    <p:anim calcmode="lin" valueType="num">
                                      <p:cBhvr>
                                        <p:cTn id="35" dur="1000" fill="hold"/>
                                        <p:tgtEl>
                                          <p:spTgt spid="129"/>
                                        </p:tgtEl>
                                        <p:attrNameLst>
                                          <p:attrName>ppt_w</p:attrName>
                                        </p:attrNameLst>
                                      </p:cBhvr>
                                      <p:tavLst>
                                        <p:tav tm="0">
                                          <p:val>
                                            <p:fltVal val="0"/>
                                          </p:val>
                                        </p:tav>
                                        <p:tav tm="100000">
                                          <p:val>
                                            <p:strVal val="#ppt_w"/>
                                          </p:val>
                                        </p:tav>
                                      </p:tavLst>
                                    </p:anim>
                                    <p:anim calcmode="lin" valueType="num">
                                      <p:cBhvr>
                                        <p:cTn id="36" dur="1000" fill="hold"/>
                                        <p:tgtEl>
                                          <p:spTgt spid="129"/>
                                        </p:tgtEl>
                                        <p:attrNameLst>
                                          <p:attrName>ppt_h</p:attrName>
                                        </p:attrNameLst>
                                      </p:cBhvr>
                                      <p:tavLst>
                                        <p:tav tm="0">
                                          <p:val>
                                            <p:fltVal val="0"/>
                                          </p:val>
                                        </p:tav>
                                        <p:tav tm="100000">
                                          <p:val>
                                            <p:strVal val="#ppt_h"/>
                                          </p:val>
                                        </p:tav>
                                      </p:tavLst>
                                    </p:anim>
                                    <p:anim calcmode="lin" valueType="num">
                                      <p:cBhvr>
                                        <p:cTn id="37" dur="1000" fill="hold"/>
                                        <p:tgtEl>
                                          <p:spTgt spid="129"/>
                                        </p:tgtEl>
                                        <p:attrNameLst>
                                          <p:attrName>style.rotation</p:attrName>
                                        </p:attrNameLst>
                                      </p:cBhvr>
                                      <p:tavLst>
                                        <p:tav tm="0">
                                          <p:val>
                                            <p:fltVal val="90"/>
                                          </p:val>
                                        </p:tav>
                                        <p:tav tm="100000">
                                          <p:val>
                                            <p:fltVal val="0"/>
                                          </p:val>
                                        </p:tav>
                                      </p:tavLst>
                                    </p:anim>
                                    <p:animEffect transition="in" filter="fade">
                                      <p:cBhvr>
                                        <p:cTn id="38" dur="1000"/>
                                        <p:tgtEl>
                                          <p:spTgt spid="129"/>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43"/>
                                        </p:tgtEl>
                                        <p:attrNameLst>
                                          <p:attrName>style.visibility</p:attrName>
                                        </p:attrNameLst>
                                      </p:cBhvr>
                                      <p:to>
                                        <p:strVal val="visible"/>
                                      </p:to>
                                    </p:set>
                                    <p:animEffect transition="in" filter="fade">
                                      <p:cBhvr>
                                        <p:cTn id="43" dur="500"/>
                                        <p:tgtEl>
                                          <p:spTgt spid="143"/>
                                        </p:tgtEl>
                                      </p:cBhvr>
                                    </p:animEffect>
                                  </p:childTnLst>
                                </p:cTn>
                              </p:par>
                            </p:childTnLst>
                          </p:cTn>
                        </p:par>
                      </p:childTnLst>
                    </p:cTn>
                  </p:par>
                  <p:par>
                    <p:cTn id="44" fill="hold">
                      <p:stCondLst>
                        <p:cond delay="indefinite"/>
                      </p:stCondLst>
                      <p:childTnLst>
                        <p:par>
                          <p:cTn id="45" fill="hold">
                            <p:stCondLst>
                              <p:cond delay="0"/>
                            </p:stCondLst>
                            <p:childTnLst>
                              <p:par>
                                <p:cTn id="46" presetID="31" presetClass="entr" presetSubtype="0" fill="hold" grpId="0" nodeType="clickEffect">
                                  <p:stCondLst>
                                    <p:cond delay="0"/>
                                  </p:stCondLst>
                                  <p:childTnLst>
                                    <p:set>
                                      <p:cBhvr>
                                        <p:cTn id="47" dur="1" fill="hold">
                                          <p:stCondLst>
                                            <p:cond delay="0"/>
                                          </p:stCondLst>
                                        </p:cTn>
                                        <p:tgtEl>
                                          <p:spTgt spid="130"/>
                                        </p:tgtEl>
                                        <p:attrNameLst>
                                          <p:attrName>style.visibility</p:attrName>
                                        </p:attrNameLst>
                                      </p:cBhvr>
                                      <p:to>
                                        <p:strVal val="visible"/>
                                      </p:to>
                                    </p:set>
                                    <p:anim calcmode="lin" valueType="num">
                                      <p:cBhvr>
                                        <p:cTn id="48" dur="1000" fill="hold"/>
                                        <p:tgtEl>
                                          <p:spTgt spid="130"/>
                                        </p:tgtEl>
                                        <p:attrNameLst>
                                          <p:attrName>ppt_w</p:attrName>
                                        </p:attrNameLst>
                                      </p:cBhvr>
                                      <p:tavLst>
                                        <p:tav tm="0">
                                          <p:val>
                                            <p:fltVal val="0"/>
                                          </p:val>
                                        </p:tav>
                                        <p:tav tm="100000">
                                          <p:val>
                                            <p:strVal val="#ppt_w"/>
                                          </p:val>
                                        </p:tav>
                                      </p:tavLst>
                                    </p:anim>
                                    <p:anim calcmode="lin" valueType="num">
                                      <p:cBhvr>
                                        <p:cTn id="49" dur="1000" fill="hold"/>
                                        <p:tgtEl>
                                          <p:spTgt spid="130"/>
                                        </p:tgtEl>
                                        <p:attrNameLst>
                                          <p:attrName>ppt_h</p:attrName>
                                        </p:attrNameLst>
                                      </p:cBhvr>
                                      <p:tavLst>
                                        <p:tav tm="0">
                                          <p:val>
                                            <p:fltVal val="0"/>
                                          </p:val>
                                        </p:tav>
                                        <p:tav tm="100000">
                                          <p:val>
                                            <p:strVal val="#ppt_h"/>
                                          </p:val>
                                        </p:tav>
                                      </p:tavLst>
                                    </p:anim>
                                    <p:anim calcmode="lin" valueType="num">
                                      <p:cBhvr>
                                        <p:cTn id="50" dur="1000" fill="hold"/>
                                        <p:tgtEl>
                                          <p:spTgt spid="130"/>
                                        </p:tgtEl>
                                        <p:attrNameLst>
                                          <p:attrName>style.rotation</p:attrName>
                                        </p:attrNameLst>
                                      </p:cBhvr>
                                      <p:tavLst>
                                        <p:tav tm="0">
                                          <p:val>
                                            <p:fltVal val="90"/>
                                          </p:val>
                                        </p:tav>
                                        <p:tav tm="100000">
                                          <p:val>
                                            <p:fltVal val="0"/>
                                          </p:val>
                                        </p:tav>
                                      </p:tavLst>
                                    </p:anim>
                                    <p:animEffect transition="in" filter="fade">
                                      <p:cBhvr>
                                        <p:cTn id="51" dur="1000"/>
                                        <p:tgtEl>
                                          <p:spTgt spid="130"/>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46"/>
                                        </p:tgtEl>
                                        <p:attrNameLst>
                                          <p:attrName>style.visibility</p:attrName>
                                        </p:attrNameLst>
                                      </p:cBhvr>
                                      <p:to>
                                        <p:strVal val="visible"/>
                                      </p:to>
                                    </p:set>
                                    <p:animEffect transition="in" filter="fade">
                                      <p:cBhvr>
                                        <p:cTn id="56" dur="500"/>
                                        <p:tgtEl>
                                          <p:spTgt spid="146"/>
                                        </p:tgtEl>
                                      </p:cBhvr>
                                    </p:animEffect>
                                  </p:childTnLst>
                                </p:cTn>
                              </p:par>
                            </p:childTnLst>
                          </p:cTn>
                        </p:par>
                      </p:childTnLst>
                    </p:cTn>
                  </p:par>
                  <p:par>
                    <p:cTn id="57" fill="hold">
                      <p:stCondLst>
                        <p:cond delay="indefinite"/>
                      </p:stCondLst>
                      <p:childTnLst>
                        <p:par>
                          <p:cTn id="58" fill="hold">
                            <p:stCondLst>
                              <p:cond delay="0"/>
                            </p:stCondLst>
                            <p:childTnLst>
                              <p:par>
                                <p:cTn id="59" presetID="31" presetClass="entr" presetSubtype="0" fill="hold" grpId="0" nodeType="clickEffect">
                                  <p:stCondLst>
                                    <p:cond delay="0"/>
                                  </p:stCondLst>
                                  <p:childTnLst>
                                    <p:set>
                                      <p:cBhvr>
                                        <p:cTn id="60" dur="1" fill="hold">
                                          <p:stCondLst>
                                            <p:cond delay="0"/>
                                          </p:stCondLst>
                                        </p:cTn>
                                        <p:tgtEl>
                                          <p:spTgt spid="131"/>
                                        </p:tgtEl>
                                        <p:attrNameLst>
                                          <p:attrName>style.visibility</p:attrName>
                                        </p:attrNameLst>
                                      </p:cBhvr>
                                      <p:to>
                                        <p:strVal val="visible"/>
                                      </p:to>
                                    </p:set>
                                    <p:anim calcmode="lin" valueType="num">
                                      <p:cBhvr>
                                        <p:cTn id="61" dur="1000" fill="hold"/>
                                        <p:tgtEl>
                                          <p:spTgt spid="131"/>
                                        </p:tgtEl>
                                        <p:attrNameLst>
                                          <p:attrName>ppt_w</p:attrName>
                                        </p:attrNameLst>
                                      </p:cBhvr>
                                      <p:tavLst>
                                        <p:tav tm="0">
                                          <p:val>
                                            <p:fltVal val="0"/>
                                          </p:val>
                                        </p:tav>
                                        <p:tav tm="100000">
                                          <p:val>
                                            <p:strVal val="#ppt_w"/>
                                          </p:val>
                                        </p:tav>
                                      </p:tavLst>
                                    </p:anim>
                                    <p:anim calcmode="lin" valueType="num">
                                      <p:cBhvr>
                                        <p:cTn id="62" dur="1000" fill="hold"/>
                                        <p:tgtEl>
                                          <p:spTgt spid="131"/>
                                        </p:tgtEl>
                                        <p:attrNameLst>
                                          <p:attrName>ppt_h</p:attrName>
                                        </p:attrNameLst>
                                      </p:cBhvr>
                                      <p:tavLst>
                                        <p:tav tm="0">
                                          <p:val>
                                            <p:fltVal val="0"/>
                                          </p:val>
                                        </p:tav>
                                        <p:tav tm="100000">
                                          <p:val>
                                            <p:strVal val="#ppt_h"/>
                                          </p:val>
                                        </p:tav>
                                      </p:tavLst>
                                    </p:anim>
                                    <p:anim calcmode="lin" valueType="num">
                                      <p:cBhvr>
                                        <p:cTn id="63" dur="1000" fill="hold"/>
                                        <p:tgtEl>
                                          <p:spTgt spid="131"/>
                                        </p:tgtEl>
                                        <p:attrNameLst>
                                          <p:attrName>style.rotation</p:attrName>
                                        </p:attrNameLst>
                                      </p:cBhvr>
                                      <p:tavLst>
                                        <p:tav tm="0">
                                          <p:val>
                                            <p:fltVal val="90"/>
                                          </p:val>
                                        </p:tav>
                                        <p:tav tm="100000">
                                          <p:val>
                                            <p:fltVal val="0"/>
                                          </p:val>
                                        </p:tav>
                                      </p:tavLst>
                                    </p:anim>
                                    <p:animEffect transition="in" filter="fade">
                                      <p:cBhvr>
                                        <p:cTn id="64" dur="1000"/>
                                        <p:tgtEl>
                                          <p:spTgt spid="131"/>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149"/>
                                        </p:tgtEl>
                                        <p:attrNameLst>
                                          <p:attrName>style.visibility</p:attrName>
                                        </p:attrNameLst>
                                      </p:cBhvr>
                                      <p:to>
                                        <p:strVal val="visible"/>
                                      </p:to>
                                    </p:set>
                                    <p:animEffect transition="in" filter="fade">
                                      <p:cBhvr>
                                        <p:cTn id="69" dur="500"/>
                                        <p:tgtEl>
                                          <p:spTgt spid="149"/>
                                        </p:tgtEl>
                                      </p:cBhvr>
                                    </p:animEffect>
                                  </p:childTnLst>
                                </p:cTn>
                              </p:par>
                            </p:childTnLst>
                          </p:cTn>
                        </p:par>
                      </p:childTnLst>
                    </p:cTn>
                  </p:par>
                  <p:par>
                    <p:cTn id="70" fill="hold">
                      <p:stCondLst>
                        <p:cond delay="indefinite"/>
                      </p:stCondLst>
                      <p:childTnLst>
                        <p:par>
                          <p:cTn id="71" fill="hold">
                            <p:stCondLst>
                              <p:cond delay="0"/>
                            </p:stCondLst>
                            <p:childTnLst>
                              <p:par>
                                <p:cTn id="72" presetID="31" presetClass="entr" presetSubtype="0" fill="hold" grpId="0" nodeType="clickEffect">
                                  <p:stCondLst>
                                    <p:cond delay="0"/>
                                  </p:stCondLst>
                                  <p:childTnLst>
                                    <p:set>
                                      <p:cBhvr>
                                        <p:cTn id="73" dur="1" fill="hold">
                                          <p:stCondLst>
                                            <p:cond delay="0"/>
                                          </p:stCondLst>
                                        </p:cTn>
                                        <p:tgtEl>
                                          <p:spTgt spid="132"/>
                                        </p:tgtEl>
                                        <p:attrNameLst>
                                          <p:attrName>style.visibility</p:attrName>
                                        </p:attrNameLst>
                                      </p:cBhvr>
                                      <p:to>
                                        <p:strVal val="visible"/>
                                      </p:to>
                                    </p:set>
                                    <p:anim calcmode="lin" valueType="num">
                                      <p:cBhvr>
                                        <p:cTn id="74" dur="1000" fill="hold"/>
                                        <p:tgtEl>
                                          <p:spTgt spid="132"/>
                                        </p:tgtEl>
                                        <p:attrNameLst>
                                          <p:attrName>ppt_w</p:attrName>
                                        </p:attrNameLst>
                                      </p:cBhvr>
                                      <p:tavLst>
                                        <p:tav tm="0">
                                          <p:val>
                                            <p:fltVal val="0"/>
                                          </p:val>
                                        </p:tav>
                                        <p:tav tm="100000">
                                          <p:val>
                                            <p:strVal val="#ppt_w"/>
                                          </p:val>
                                        </p:tav>
                                      </p:tavLst>
                                    </p:anim>
                                    <p:anim calcmode="lin" valueType="num">
                                      <p:cBhvr>
                                        <p:cTn id="75" dur="1000" fill="hold"/>
                                        <p:tgtEl>
                                          <p:spTgt spid="132"/>
                                        </p:tgtEl>
                                        <p:attrNameLst>
                                          <p:attrName>ppt_h</p:attrName>
                                        </p:attrNameLst>
                                      </p:cBhvr>
                                      <p:tavLst>
                                        <p:tav tm="0">
                                          <p:val>
                                            <p:fltVal val="0"/>
                                          </p:val>
                                        </p:tav>
                                        <p:tav tm="100000">
                                          <p:val>
                                            <p:strVal val="#ppt_h"/>
                                          </p:val>
                                        </p:tav>
                                      </p:tavLst>
                                    </p:anim>
                                    <p:anim calcmode="lin" valueType="num">
                                      <p:cBhvr>
                                        <p:cTn id="76" dur="1000" fill="hold"/>
                                        <p:tgtEl>
                                          <p:spTgt spid="132"/>
                                        </p:tgtEl>
                                        <p:attrNameLst>
                                          <p:attrName>style.rotation</p:attrName>
                                        </p:attrNameLst>
                                      </p:cBhvr>
                                      <p:tavLst>
                                        <p:tav tm="0">
                                          <p:val>
                                            <p:fltVal val="90"/>
                                          </p:val>
                                        </p:tav>
                                        <p:tav tm="100000">
                                          <p:val>
                                            <p:fltVal val="0"/>
                                          </p:val>
                                        </p:tav>
                                      </p:tavLst>
                                    </p:anim>
                                    <p:animEffect transition="in" filter="fade">
                                      <p:cBhvr>
                                        <p:cTn id="77" dur="1000"/>
                                        <p:tgtEl>
                                          <p:spTgt spid="132"/>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152"/>
                                        </p:tgtEl>
                                        <p:attrNameLst>
                                          <p:attrName>style.visibility</p:attrName>
                                        </p:attrNameLst>
                                      </p:cBhvr>
                                      <p:to>
                                        <p:strVal val="visible"/>
                                      </p:to>
                                    </p:set>
                                    <p:animEffect transition="in" filter="fade">
                                      <p:cBhvr>
                                        <p:cTn id="82" dur="500"/>
                                        <p:tgtEl>
                                          <p:spTgt spid="152"/>
                                        </p:tgtEl>
                                      </p:cBhvr>
                                    </p:animEffect>
                                  </p:childTnLst>
                                </p:cTn>
                              </p:par>
                            </p:childTnLst>
                          </p:cTn>
                        </p:par>
                      </p:childTnLst>
                    </p:cTn>
                  </p:par>
                  <p:par>
                    <p:cTn id="83" fill="hold">
                      <p:stCondLst>
                        <p:cond delay="indefinite"/>
                      </p:stCondLst>
                      <p:childTnLst>
                        <p:par>
                          <p:cTn id="84" fill="hold">
                            <p:stCondLst>
                              <p:cond delay="0"/>
                            </p:stCondLst>
                            <p:childTnLst>
                              <p:par>
                                <p:cTn id="85" presetID="31" presetClass="entr" presetSubtype="0" fill="hold" grpId="0" nodeType="clickEffect">
                                  <p:stCondLst>
                                    <p:cond delay="0"/>
                                  </p:stCondLst>
                                  <p:childTnLst>
                                    <p:set>
                                      <p:cBhvr>
                                        <p:cTn id="86" dur="1" fill="hold">
                                          <p:stCondLst>
                                            <p:cond delay="0"/>
                                          </p:stCondLst>
                                        </p:cTn>
                                        <p:tgtEl>
                                          <p:spTgt spid="133"/>
                                        </p:tgtEl>
                                        <p:attrNameLst>
                                          <p:attrName>style.visibility</p:attrName>
                                        </p:attrNameLst>
                                      </p:cBhvr>
                                      <p:to>
                                        <p:strVal val="visible"/>
                                      </p:to>
                                    </p:set>
                                    <p:anim calcmode="lin" valueType="num">
                                      <p:cBhvr>
                                        <p:cTn id="87" dur="1000" fill="hold"/>
                                        <p:tgtEl>
                                          <p:spTgt spid="133"/>
                                        </p:tgtEl>
                                        <p:attrNameLst>
                                          <p:attrName>ppt_w</p:attrName>
                                        </p:attrNameLst>
                                      </p:cBhvr>
                                      <p:tavLst>
                                        <p:tav tm="0">
                                          <p:val>
                                            <p:fltVal val="0"/>
                                          </p:val>
                                        </p:tav>
                                        <p:tav tm="100000">
                                          <p:val>
                                            <p:strVal val="#ppt_w"/>
                                          </p:val>
                                        </p:tav>
                                      </p:tavLst>
                                    </p:anim>
                                    <p:anim calcmode="lin" valueType="num">
                                      <p:cBhvr>
                                        <p:cTn id="88" dur="1000" fill="hold"/>
                                        <p:tgtEl>
                                          <p:spTgt spid="133"/>
                                        </p:tgtEl>
                                        <p:attrNameLst>
                                          <p:attrName>ppt_h</p:attrName>
                                        </p:attrNameLst>
                                      </p:cBhvr>
                                      <p:tavLst>
                                        <p:tav tm="0">
                                          <p:val>
                                            <p:fltVal val="0"/>
                                          </p:val>
                                        </p:tav>
                                        <p:tav tm="100000">
                                          <p:val>
                                            <p:strVal val="#ppt_h"/>
                                          </p:val>
                                        </p:tav>
                                      </p:tavLst>
                                    </p:anim>
                                    <p:anim calcmode="lin" valueType="num">
                                      <p:cBhvr>
                                        <p:cTn id="89" dur="1000" fill="hold"/>
                                        <p:tgtEl>
                                          <p:spTgt spid="133"/>
                                        </p:tgtEl>
                                        <p:attrNameLst>
                                          <p:attrName>style.rotation</p:attrName>
                                        </p:attrNameLst>
                                      </p:cBhvr>
                                      <p:tavLst>
                                        <p:tav tm="0">
                                          <p:val>
                                            <p:fltVal val="90"/>
                                          </p:val>
                                        </p:tav>
                                        <p:tav tm="100000">
                                          <p:val>
                                            <p:fltVal val="0"/>
                                          </p:val>
                                        </p:tav>
                                      </p:tavLst>
                                    </p:anim>
                                    <p:animEffect transition="in" filter="fade">
                                      <p:cBhvr>
                                        <p:cTn id="90" dur="1000"/>
                                        <p:tgtEl>
                                          <p:spTgt spid="133"/>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nodeType="clickEffect">
                                  <p:stCondLst>
                                    <p:cond delay="0"/>
                                  </p:stCondLst>
                                  <p:childTnLst>
                                    <p:set>
                                      <p:cBhvr>
                                        <p:cTn id="94" dur="1" fill="hold">
                                          <p:stCondLst>
                                            <p:cond delay="0"/>
                                          </p:stCondLst>
                                        </p:cTn>
                                        <p:tgtEl>
                                          <p:spTgt spid="155"/>
                                        </p:tgtEl>
                                        <p:attrNameLst>
                                          <p:attrName>style.visibility</p:attrName>
                                        </p:attrNameLst>
                                      </p:cBhvr>
                                      <p:to>
                                        <p:strVal val="visible"/>
                                      </p:to>
                                    </p:set>
                                    <p:animEffect transition="in" filter="fade">
                                      <p:cBhvr>
                                        <p:cTn id="95" dur="500"/>
                                        <p:tgtEl>
                                          <p:spTgt spid="155"/>
                                        </p:tgtEl>
                                      </p:cBhvr>
                                    </p:animEffect>
                                  </p:childTnLst>
                                </p:cTn>
                              </p:par>
                            </p:childTnLst>
                          </p:cTn>
                        </p:par>
                      </p:childTnLst>
                    </p:cTn>
                  </p:par>
                  <p:par>
                    <p:cTn id="96" fill="hold">
                      <p:stCondLst>
                        <p:cond delay="indefinite"/>
                      </p:stCondLst>
                      <p:childTnLst>
                        <p:par>
                          <p:cTn id="97" fill="hold">
                            <p:stCondLst>
                              <p:cond delay="0"/>
                            </p:stCondLst>
                            <p:childTnLst>
                              <p:par>
                                <p:cTn id="98" presetID="31" presetClass="entr" presetSubtype="0" fill="hold" grpId="0" nodeType="clickEffect">
                                  <p:stCondLst>
                                    <p:cond delay="0"/>
                                  </p:stCondLst>
                                  <p:childTnLst>
                                    <p:set>
                                      <p:cBhvr>
                                        <p:cTn id="99" dur="1" fill="hold">
                                          <p:stCondLst>
                                            <p:cond delay="0"/>
                                          </p:stCondLst>
                                        </p:cTn>
                                        <p:tgtEl>
                                          <p:spTgt spid="136"/>
                                        </p:tgtEl>
                                        <p:attrNameLst>
                                          <p:attrName>style.visibility</p:attrName>
                                        </p:attrNameLst>
                                      </p:cBhvr>
                                      <p:to>
                                        <p:strVal val="visible"/>
                                      </p:to>
                                    </p:set>
                                    <p:anim calcmode="lin" valueType="num">
                                      <p:cBhvr>
                                        <p:cTn id="100" dur="1000" fill="hold"/>
                                        <p:tgtEl>
                                          <p:spTgt spid="136"/>
                                        </p:tgtEl>
                                        <p:attrNameLst>
                                          <p:attrName>ppt_w</p:attrName>
                                        </p:attrNameLst>
                                      </p:cBhvr>
                                      <p:tavLst>
                                        <p:tav tm="0">
                                          <p:val>
                                            <p:fltVal val="0"/>
                                          </p:val>
                                        </p:tav>
                                        <p:tav tm="100000">
                                          <p:val>
                                            <p:strVal val="#ppt_w"/>
                                          </p:val>
                                        </p:tav>
                                      </p:tavLst>
                                    </p:anim>
                                    <p:anim calcmode="lin" valueType="num">
                                      <p:cBhvr>
                                        <p:cTn id="101" dur="1000" fill="hold"/>
                                        <p:tgtEl>
                                          <p:spTgt spid="136"/>
                                        </p:tgtEl>
                                        <p:attrNameLst>
                                          <p:attrName>ppt_h</p:attrName>
                                        </p:attrNameLst>
                                      </p:cBhvr>
                                      <p:tavLst>
                                        <p:tav tm="0">
                                          <p:val>
                                            <p:fltVal val="0"/>
                                          </p:val>
                                        </p:tav>
                                        <p:tav tm="100000">
                                          <p:val>
                                            <p:strVal val="#ppt_h"/>
                                          </p:val>
                                        </p:tav>
                                      </p:tavLst>
                                    </p:anim>
                                    <p:anim calcmode="lin" valueType="num">
                                      <p:cBhvr>
                                        <p:cTn id="102" dur="1000" fill="hold"/>
                                        <p:tgtEl>
                                          <p:spTgt spid="136"/>
                                        </p:tgtEl>
                                        <p:attrNameLst>
                                          <p:attrName>style.rotation</p:attrName>
                                        </p:attrNameLst>
                                      </p:cBhvr>
                                      <p:tavLst>
                                        <p:tav tm="0">
                                          <p:val>
                                            <p:fltVal val="90"/>
                                          </p:val>
                                        </p:tav>
                                        <p:tav tm="100000">
                                          <p:val>
                                            <p:fltVal val="0"/>
                                          </p:val>
                                        </p:tav>
                                      </p:tavLst>
                                    </p:anim>
                                    <p:animEffect transition="in" filter="fade">
                                      <p:cBhvr>
                                        <p:cTn id="103" dur="1000"/>
                                        <p:tgtEl>
                                          <p:spTgt spid="136"/>
                                        </p:tgtEl>
                                      </p:cBhvr>
                                    </p:animEffect>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nodeType="clickEffect">
                                  <p:stCondLst>
                                    <p:cond delay="0"/>
                                  </p:stCondLst>
                                  <p:childTnLst>
                                    <p:set>
                                      <p:cBhvr>
                                        <p:cTn id="107" dur="1" fill="hold">
                                          <p:stCondLst>
                                            <p:cond delay="0"/>
                                          </p:stCondLst>
                                        </p:cTn>
                                        <p:tgtEl>
                                          <p:spTgt spid="158"/>
                                        </p:tgtEl>
                                        <p:attrNameLst>
                                          <p:attrName>style.visibility</p:attrName>
                                        </p:attrNameLst>
                                      </p:cBhvr>
                                      <p:to>
                                        <p:strVal val="visible"/>
                                      </p:to>
                                    </p:set>
                                    <p:animEffect transition="in" filter="fade">
                                      <p:cBhvr>
                                        <p:cTn id="108" dur="500"/>
                                        <p:tgtEl>
                                          <p:spTgt spid="158"/>
                                        </p:tgtEl>
                                      </p:cBhvr>
                                    </p:animEffect>
                                  </p:childTnLst>
                                </p:cTn>
                              </p:par>
                            </p:childTnLst>
                          </p:cTn>
                        </p:par>
                      </p:childTnLst>
                    </p:cTn>
                  </p:par>
                  <p:par>
                    <p:cTn id="109" fill="hold">
                      <p:stCondLst>
                        <p:cond delay="indefinite"/>
                      </p:stCondLst>
                      <p:childTnLst>
                        <p:par>
                          <p:cTn id="110" fill="hold">
                            <p:stCondLst>
                              <p:cond delay="0"/>
                            </p:stCondLst>
                            <p:childTnLst>
                              <p:par>
                                <p:cTn id="111" presetID="31" presetClass="entr" presetSubtype="0" fill="hold" grpId="0" nodeType="clickEffect">
                                  <p:stCondLst>
                                    <p:cond delay="0"/>
                                  </p:stCondLst>
                                  <p:childTnLst>
                                    <p:set>
                                      <p:cBhvr>
                                        <p:cTn id="112" dur="1" fill="hold">
                                          <p:stCondLst>
                                            <p:cond delay="0"/>
                                          </p:stCondLst>
                                        </p:cTn>
                                        <p:tgtEl>
                                          <p:spTgt spid="134"/>
                                        </p:tgtEl>
                                        <p:attrNameLst>
                                          <p:attrName>style.visibility</p:attrName>
                                        </p:attrNameLst>
                                      </p:cBhvr>
                                      <p:to>
                                        <p:strVal val="visible"/>
                                      </p:to>
                                    </p:set>
                                    <p:anim calcmode="lin" valueType="num">
                                      <p:cBhvr>
                                        <p:cTn id="113" dur="1000" fill="hold"/>
                                        <p:tgtEl>
                                          <p:spTgt spid="134"/>
                                        </p:tgtEl>
                                        <p:attrNameLst>
                                          <p:attrName>ppt_w</p:attrName>
                                        </p:attrNameLst>
                                      </p:cBhvr>
                                      <p:tavLst>
                                        <p:tav tm="0">
                                          <p:val>
                                            <p:fltVal val="0"/>
                                          </p:val>
                                        </p:tav>
                                        <p:tav tm="100000">
                                          <p:val>
                                            <p:strVal val="#ppt_w"/>
                                          </p:val>
                                        </p:tav>
                                      </p:tavLst>
                                    </p:anim>
                                    <p:anim calcmode="lin" valueType="num">
                                      <p:cBhvr>
                                        <p:cTn id="114" dur="1000" fill="hold"/>
                                        <p:tgtEl>
                                          <p:spTgt spid="134"/>
                                        </p:tgtEl>
                                        <p:attrNameLst>
                                          <p:attrName>ppt_h</p:attrName>
                                        </p:attrNameLst>
                                      </p:cBhvr>
                                      <p:tavLst>
                                        <p:tav tm="0">
                                          <p:val>
                                            <p:fltVal val="0"/>
                                          </p:val>
                                        </p:tav>
                                        <p:tav tm="100000">
                                          <p:val>
                                            <p:strVal val="#ppt_h"/>
                                          </p:val>
                                        </p:tav>
                                      </p:tavLst>
                                    </p:anim>
                                    <p:anim calcmode="lin" valueType="num">
                                      <p:cBhvr>
                                        <p:cTn id="115" dur="1000" fill="hold"/>
                                        <p:tgtEl>
                                          <p:spTgt spid="134"/>
                                        </p:tgtEl>
                                        <p:attrNameLst>
                                          <p:attrName>style.rotation</p:attrName>
                                        </p:attrNameLst>
                                      </p:cBhvr>
                                      <p:tavLst>
                                        <p:tav tm="0">
                                          <p:val>
                                            <p:fltVal val="90"/>
                                          </p:val>
                                        </p:tav>
                                        <p:tav tm="100000">
                                          <p:val>
                                            <p:fltVal val="0"/>
                                          </p:val>
                                        </p:tav>
                                      </p:tavLst>
                                    </p:anim>
                                    <p:animEffect transition="in" filter="fade">
                                      <p:cBhvr>
                                        <p:cTn id="116" dur="1000"/>
                                        <p:tgtEl>
                                          <p:spTgt spid="134"/>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161"/>
                                        </p:tgtEl>
                                        <p:attrNameLst>
                                          <p:attrName>style.visibility</p:attrName>
                                        </p:attrNameLst>
                                      </p:cBhvr>
                                      <p:to>
                                        <p:strVal val="visible"/>
                                      </p:to>
                                    </p:set>
                                    <p:animEffect transition="in" filter="fade">
                                      <p:cBhvr>
                                        <p:cTn id="121" dur="500"/>
                                        <p:tgtEl>
                                          <p:spTgt spid="161"/>
                                        </p:tgtEl>
                                      </p:cBhvr>
                                    </p:animEffect>
                                  </p:childTnLst>
                                </p:cTn>
                              </p:par>
                            </p:childTnLst>
                          </p:cTn>
                        </p:par>
                      </p:childTnLst>
                    </p:cTn>
                  </p:par>
                  <p:par>
                    <p:cTn id="122" fill="hold">
                      <p:stCondLst>
                        <p:cond delay="indefinite"/>
                      </p:stCondLst>
                      <p:childTnLst>
                        <p:par>
                          <p:cTn id="123" fill="hold">
                            <p:stCondLst>
                              <p:cond delay="0"/>
                            </p:stCondLst>
                            <p:childTnLst>
                              <p:par>
                                <p:cTn id="124" presetID="31" presetClass="entr" presetSubtype="0" fill="hold" grpId="0" nodeType="clickEffect">
                                  <p:stCondLst>
                                    <p:cond delay="0"/>
                                  </p:stCondLst>
                                  <p:childTnLst>
                                    <p:set>
                                      <p:cBhvr>
                                        <p:cTn id="125" dur="1" fill="hold">
                                          <p:stCondLst>
                                            <p:cond delay="0"/>
                                          </p:stCondLst>
                                        </p:cTn>
                                        <p:tgtEl>
                                          <p:spTgt spid="135"/>
                                        </p:tgtEl>
                                        <p:attrNameLst>
                                          <p:attrName>style.visibility</p:attrName>
                                        </p:attrNameLst>
                                      </p:cBhvr>
                                      <p:to>
                                        <p:strVal val="visible"/>
                                      </p:to>
                                    </p:set>
                                    <p:anim calcmode="lin" valueType="num">
                                      <p:cBhvr>
                                        <p:cTn id="126" dur="1000" fill="hold"/>
                                        <p:tgtEl>
                                          <p:spTgt spid="135"/>
                                        </p:tgtEl>
                                        <p:attrNameLst>
                                          <p:attrName>ppt_w</p:attrName>
                                        </p:attrNameLst>
                                      </p:cBhvr>
                                      <p:tavLst>
                                        <p:tav tm="0">
                                          <p:val>
                                            <p:fltVal val="0"/>
                                          </p:val>
                                        </p:tav>
                                        <p:tav tm="100000">
                                          <p:val>
                                            <p:strVal val="#ppt_w"/>
                                          </p:val>
                                        </p:tav>
                                      </p:tavLst>
                                    </p:anim>
                                    <p:anim calcmode="lin" valueType="num">
                                      <p:cBhvr>
                                        <p:cTn id="127" dur="1000" fill="hold"/>
                                        <p:tgtEl>
                                          <p:spTgt spid="135"/>
                                        </p:tgtEl>
                                        <p:attrNameLst>
                                          <p:attrName>ppt_h</p:attrName>
                                        </p:attrNameLst>
                                      </p:cBhvr>
                                      <p:tavLst>
                                        <p:tav tm="0">
                                          <p:val>
                                            <p:fltVal val="0"/>
                                          </p:val>
                                        </p:tav>
                                        <p:tav tm="100000">
                                          <p:val>
                                            <p:strVal val="#ppt_h"/>
                                          </p:val>
                                        </p:tav>
                                      </p:tavLst>
                                    </p:anim>
                                    <p:anim calcmode="lin" valueType="num">
                                      <p:cBhvr>
                                        <p:cTn id="128" dur="1000" fill="hold"/>
                                        <p:tgtEl>
                                          <p:spTgt spid="135"/>
                                        </p:tgtEl>
                                        <p:attrNameLst>
                                          <p:attrName>style.rotation</p:attrName>
                                        </p:attrNameLst>
                                      </p:cBhvr>
                                      <p:tavLst>
                                        <p:tav tm="0">
                                          <p:val>
                                            <p:fltVal val="90"/>
                                          </p:val>
                                        </p:tav>
                                        <p:tav tm="100000">
                                          <p:val>
                                            <p:fltVal val="0"/>
                                          </p:val>
                                        </p:tav>
                                      </p:tavLst>
                                    </p:anim>
                                    <p:animEffect transition="in" filter="fade">
                                      <p:cBhvr>
                                        <p:cTn id="129" dur="1000"/>
                                        <p:tgtEl>
                                          <p:spTgt spid="135"/>
                                        </p:tgtEl>
                                      </p:cBhvr>
                                    </p:animEffect>
                                  </p:childTnLst>
                                </p:cTn>
                              </p:par>
                            </p:childTnLst>
                          </p:cTn>
                        </p:par>
                      </p:childTnLst>
                    </p:cTn>
                  </p:par>
                  <p:par>
                    <p:cTn id="130" fill="hold">
                      <p:stCondLst>
                        <p:cond delay="indefinite"/>
                      </p:stCondLst>
                      <p:childTnLst>
                        <p:par>
                          <p:cTn id="131" fill="hold">
                            <p:stCondLst>
                              <p:cond delay="0"/>
                            </p:stCondLst>
                            <p:childTnLst>
                              <p:par>
                                <p:cTn id="132" presetID="10" presetClass="entr" presetSubtype="0" fill="hold" nodeType="clickEffect">
                                  <p:stCondLst>
                                    <p:cond delay="0"/>
                                  </p:stCondLst>
                                  <p:childTnLst>
                                    <p:set>
                                      <p:cBhvr>
                                        <p:cTn id="133" dur="1" fill="hold">
                                          <p:stCondLst>
                                            <p:cond delay="0"/>
                                          </p:stCondLst>
                                        </p:cTn>
                                        <p:tgtEl>
                                          <p:spTgt spid="164"/>
                                        </p:tgtEl>
                                        <p:attrNameLst>
                                          <p:attrName>style.visibility</p:attrName>
                                        </p:attrNameLst>
                                      </p:cBhvr>
                                      <p:to>
                                        <p:strVal val="visible"/>
                                      </p:to>
                                    </p:set>
                                    <p:animEffect transition="in" filter="fade">
                                      <p:cBhvr>
                                        <p:cTn id="134" dur="500"/>
                                        <p:tgtEl>
                                          <p:spTgt spid="164"/>
                                        </p:tgtEl>
                                      </p:cBhvr>
                                    </p:animEffect>
                                  </p:childTnLst>
                                </p:cTn>
                              </p:par>
                            </p:childTnLst>
                          </p:cTn>
                        </p:par>
                      </p:childTnLst>
                    </p:cTn>
                  </p:par>
                  <p:par>
                    <p:cTn id="135" fill="hold">
                      <p:stCondLst>
                        <p:cond delay="indefinite"/>
                      </p:stCondLst>
                      <p:childTnLst>
                        <p:par>
                          <p:cTn id="136" fill="hold">
                            <p:stCondLst>
                              <p:cond delay="0"/>
                            </p:stCondLst>
                            <p:childTnLst>
                              <p:par>
                                <p:cTn id="137" presetID="16" presetClass="entr" presetSubtype="21" fill="hold" nodeType="clickEffect">
                                  <p:stCondLst>
                                    <p:cond delay="0"/>
                                  </p:stCondLst>
                                  <p:childTnLst>
                                    <p:set>
                                      <p:cBhvr>
                                        <p:cTn id="138" dur="1" fill="hold">
                                          <p:stCondLst>
                                            <p:cond delay="0"/>
                                          </p:stCondLst>
                                        </p:cTn>
                                        <p:tgtEl>
                                          <p:spTgt spid="5"/>
                                        </p:tgtEl>
                                        <p:attrNameLst>
                                          <p:attrName>style.visibility</p:attrName>
                                        </p:attrNameLst>
                                      </p:cBhvr>
                                      <p:to>
                                        <p:strVal val="visible"/>
                                      </p:to>
                                    </p:set>
                                    <p:animEffect transition="in" filter="barn(inVertical)">
                                      <p:cBhvr>
                                        <p:cTn id="139" dur="500"/>
                                        <p:tgtEl>
                                          <p:spTgt spid="5"/>
                                        </p:tgtEl>
                                      </p:cBhvr>
                                    </p:animEffect>
                                  </p:childTnLst>
                                </p:cTn>
                              </p:par>
                            </p:childTnLst>
                          </p:cTn>
                        </p:par>
                      </p:childTnLst>
                    </p:cTn>
                  </p:par>
                  <p:par>
                    <p:cTn id="140" fill="hold">
                      <p:stCondLst>
                        <p:cond delay="indefinite"/>
                      </p:stCondLst>
                      <p:childTnLst>
                        <p:par>
                          <p:cTn id="141" fill="hold">
                            <p:stCondLst>
                              <p:cond delay="0"/>
                            </p:stCondLst>
                            <p:childTnLst>
                              <p:par>
                                <p:cTn id="142" presetID="10" presetClass="entr" presetSubtype="0" fill="hold" grpId="0" nodeType="clickEffect">
                                  <p:stCondLst>
                                    <p:cond delay="0"/>
                                  </p:stCondLst>
                                  <p:childTnLst>
                                    <p:set>
                                      <p:cBhvr>
                                        <p:cTn id="143" dur="1" fill="hold">
                                          <p:stCondLst>
                                            <p:cond delay="0"/>
                                          </p:stCondLst>
                                        </p:cTn>
                                        <p:tgtEl>
                                          <p:spTgt spid="25"/>
                                        </p:tgtEl>
                                        <p:attrNameLst>
                                          <p:attrName>style.visibility</p:attrName>
                                        </p:attrNameLst>
                                      </p:cBhvr>
                                      <p:to>
                                        <p:strVal val="visible"/>
                                      </p:to>
                                    </p:set>
                                    <p:animEffect transition="in" filter="fade">
                                      <p:cBhvr>
                                        <p:cTn id="14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40" grpId="0" animBg="1"/>
      <p:bldP spid="25"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3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F354E3-BA57-43AE-BE81-5E752B964CFE}"/>
              </a:ext>
            </a:extLst>
          </p:cNvPr>
          <p:cNvSpPr>
            <a:spLocks noGrp="1"/>
          </p:cNvSpPr>
          <p:nvPr>
            <p:ph type="title"/>
          </p:nvPr>
        </p:nvSpPr>
        <p:spPr>
          <a:xfrm>
            <a:off x="445402" y="207551"/>
            <a:ext cx="6070901" cy="644475"/>
          </a:xfrm>
        </p:spPr>
        <p:txBody>
          <a:bodyPr/>
          <a:lstStyle/>
          <a:p>
            <a:r>
              <a:rPr lang="en-US" b="1">
                <a:ln w="0"/>
                <a:solidFill>
                  <a:srgbClr val="C00000"/>
                </a:solidFill>
                <a:effectLst>
                  <a:reflection blurRad="6350" stA="53000" endA="300" endPos="35500" dir="5400000" sy="-90000" algn="bl" rotWithShape="0"/>
                </a:effectLst>
              </a:rPr>
              <a:t>CONCLUDING REMARKS</a:t>
            </a:r>
            <a:endParaRPr lang="en-AU" b="1">
              <a:ln w="0"/>
              <a:solidFill>
                <a:srgbClr val="002060"/>
              </a:solidFill>
              <a:effectLst>
                <a:reflection blurRad="6350" stA="53000" endA="300" endPos="35500" dir="5400000" sy="-90000" algn="bl" rotWithShape="0"/>
              </a:effectLst>
            </a:endParaRPr>
          </a:p>
        </p:txBody>
      </p:sp>
      <p:sp>
        <p:nvSpPr>
          <p:cNvPr id="4" name="TextBox 3">
            <a:extLst>
              <a:ext uri="{FF2B5EF4-FFF2-40B4-BE49-F238E27FC236}">
                <a16:creationId xmlns:a16="http://schemas.microsoft.com/office/drawing/2014/main" id="{F52BCFDA-AC5A-4294-A0CF-03B2782D63E0}"/>
              </a:ext>
            </a:extLst>
          </p:cNvPr>
          <p:cNvSpPr txBox="1"/>
          <p:nvPr/>
        </p:nvSpPr>
        <p:spPr>
          <a:xfrm>
            <a:off x="616017" y="1087655"/>
            <a:ext cx="8537608" cy="3046988"/>
          </a:xfrm>
          <a:prstGeom prst="rect">
            <a:avLst/>
          </a:prstGeom>
          <a:noFill/>
        </p:spPr>
        <p:txBody>
          <a:bodyPr wrap="square" rtlCol="0">
            <a:spAutoFit/>
          </a:bodyPr>
          <a:lstStyle/>
          <a:p>
            <a:r>
              <a:rPr lang="en-US" sz="2000"/>
              <a:t>This is an overview of a very complex software, but not a tutorial.</a:t>
            </a:r>
          </a:p>
          <a:p>
            <a:endParaRPr lang="en-US"/>
          </a:p>
          <a:p>
            <a:pPr marL="285750" indent="-285750">
              <a:buFont typeface="Arial" panose="020B0604020202020204" pitchFamily="34" charset="0"/>
              <a:buChar char="•"/>
            </a:pPr>
            <a:r>
              <a:rPr lang="en-US"/>
              <a:t>Target audience: </a:t>
            </a:r>
          </a:p>
          <a:p>
            <a:pPr marL="742950" lvl="1" indent="-285750">
              <a:buFont typeface="Arial" panose="020B0604020202020204" pitchFamily="34" charset="0"/>
              <a:buChar char="•"/>
            </a:pPr>
            <a:r>
              <a:rPr lang="en-US" sz="1600" b="1">
                <a:solidFill>
                  <a:srgbClr val="00B0F0"/>
                </a:solidFill>
              </a:rPr>
              <a:t>New programmers</a:t>
            </a:r>
            <a:r>
              <a:rPr lang="en-US" sz="1600"/>
              <a:t> to understand the system and modify.</a:t>
            </a:r>
          </a:p>
          <a:p>
            <a:pPr marL="742950" lvl="1" indent="-285750">
              <a:buFont typeface="Arial" panose="020B0604020202020204" pitchFamily="34" charset="0"/>
              <a:buChar char="•"/>
            </a:pPr>
            <a:r>
              <a:rPr lang="en-US" sz="1600" b="1">
                <a:solidFill>
                  <a:srgbClr val="00B0F0"/>
                </a:solidFill>
              </a:rPr>
              <a:t>Support personnel</a:t>
            </a:r>
            <a:r>
              <a:rPr lang="en-US" sz="1600"/>
              <a:t> to get an insight.</a:t>
            </a:r>
          </a:p>
          <a:p>
            <a:pPr marL="742950" lvl="1" indent="-285750">
              <a:buFont typeface="Arial" panose="020B0604020202020204" pitchFamily="34" charset="0"/>
              <a:buChar char="•"/>
            </a:pPr>
            <a:r>
              <a:rPr lang="en-US" sz="1600" b="1">
                <a:solidFill>
                  <a:srgbClr val="00B0F0"/>
                </a:solidFill>
              </a:rPr>
              <a:t>End-users</a:t>
            </a:r>
            <a:r>
              <a:rPr lang="en-US" sz="1600"/>
              <a:t> to know what goes underneath.</a:t>
            </a:r>
          </a:p>
          <a:p>
            <a:pPr marL="742950" lvl="1" indent="-285750">
              <a:buFont typeface="Arial" panose="020B0604020202020204" pitchFamily="34" charset="0"/>
              <a:buChar char="•"/>
            </a:pPr>
            <a:endParaRPr lang="en-US"/>
          </a:p>
          <a:p>
            <a:pPr marL="285750" indent="-285750">
              <a:buFont typeface="Arial" panose="020B0604020202020204" pitchFamily="34" charset="0"/>
              <a:buChar char="•"/>
            </a:pPr>
            <a:r>
              <a:rPr lang="en-US"/>
              <a:t>It is a quick </a:t>
            </a:r>
            <a:r>
              <a:rPr lang="en-US">
                <a:solidFill>
                  <a:srgbClr val="00B0F0"/>
                </a:solidFill>
              </a:rPr>
              <a:t>alternative</a:t>
            </a:r>
            <a:r>
              <a:rPr lang="en-US"/>
              <a:t> to reading the </a:t>
            </a:r>
            <a:r>
              <a:rPr lang="en-US">
                <a:hlinkClick r:id="rId3"/>
              </a:rPr>
              <a:t>document</a:t>
            </a:r>
            <a:r>
              <a:rPr lang="en-US"/>
              <a:t> that gives details.</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There are minor </a:t>
            </a:r>
            <a:r>
              <a:rPr lang="en-US">
                <a:solidFill>
                  <a:srgbClr val="00B0F0"/>
                </a:solidFill>
              </a:rPr>
              <a:t>gaps</a:t>
            </a:r>
            <a:r>
              <a:rPr lang="en-US"/>
              <a:t> in this presentation and in the document.</a:t>
            </a:r>
          </a:p>
          <a:p>
            <a:pPr marL="742950" lvl="1" indent="-285750">
              <a:buFont typeface="Arial" panose="020B0604020202020204" pitchFamily="34" charset="0"/>
              <a:buChar char="•"/>
            </a:pPr>
            <a:r>
              <a:rPr lang="en-US" sz="1600"/>
              <a:t>They will be filled as more information is sourced.</a:t>
            </a:r>
          </a:p>
        </p:txBody>
      </p:sp>
      <p:sp>
        <p:nvSpPr>
          <p:cNvPr id="5" name="TextBox 4">
            <a:extLst>
              <a:ext uri="{FF2B5EF4-FFF2-40B4-BE49-F238E27FC236}">
                <a16:creationId xmlns:a16="http://schemas.microsoft.com/office/drawing/2014/main" id="{F7A9F497-82B6-4E14-9467-233C78207948}"/>
              </a:ext>
            </a:extLst>
          </p:cNvPr>
          <p:cNvSpPr txBox="1"/>
          <p:nvPr/>
        </p:nvSpPr>
        <p:spPr>
          <a:xfrm>
            <a:off x="616016" y="4735626"/>
            <a:ext cx="8932245" cy="792525"/>
          </a:xfrm>
          <a:prstGeom prst="rect">
            <a:avLst/>
          </a:prstGeom>
          <a:noFill/>
        </p:spPr>
        <p:txBody>
          <a:bodyPr wrap="square" rtlCol="0">
            <a:spAutoFit/>
          </a:bodyPr>
          <a:lstStyle/>
          <a:p>
            <a:r>
              <a:rPr lang="en-US" sz="1400"/>
              <a:t>DISCLAIMER</a:t>
            </a:r>
          </a:p>
          <a:p>
            <a:pPr algn="just"/>
            <a:r>
              <a:rPr lang="en-GB" sz="1050"/>
              <a:t>This is an evolving document and may go out of sync with the program in time. Those who maintain the program are requested to update this </a:t>
            </a:r>
            <a:r>
              <a:rPr lang="en-GB" sz="1050">
                <a:hlinkClick r:id="rId4"/>
              </a:rPr>
              <a:t>presentation</a:t>
            </a:r>
            <a:r>
              <a:rPr lang="en-GB" sz="1050"/>
              <a:t> and the </a:t>
            </a:r>
            <a:r>
              <a:rPr lang="en-GB" sz="1050">
                <a:hlinkClick r:id="rId3"/>
              </a:rPr>
              <a:t>document</a:t>
            </a:r>
            <a:r>
              <a:rPr lang="en-GB" sz="1050"/>
              <a:t> as well. While every effort has been made to make it easy to understand, not every line in the code is explained here. There may be gaps in my knowledge, which might have led to errors in the content, and they will be corrected as and when found. </a:t>
            </a:r>
            <a:endParaRPr lang="en-AU" sz="1050"/>
          </a:p>
        </p:txBody>
      </p:sp>
      <p:sp>
        <p:nvSpPr>
          <p:cNvPr id="6" name="TextBox 5">
            <a:extLst>
              <a:ext uri="{FF2B5EF4-FFF2-40B4-BE49-F238E27FC236}">
                <a16:creationId xmlns:a16="http://schemas.microsoft.com/office/drawing/2014/main" id="{6A4B050B-5BAE-4CCB-910E-081BF17BF951}"/>
              </a:ext>
            </a:extLst>
          </p:cNvPr>
          <p:cNvSpPr txBox="1"/>
          <p:nvPr/>
        </p:nvSpPr>
        <p:spPr>
          <a:xfrm>
            <a:off x="19243" y="6631804"/>
            <a:ext cx="4706753" cy="184666"/>
          </a:xfrm>
          <a:prstGeom prst="rect">
            <a:avLst/>
          </a:prstGeom>
          <a:noFill/>
        </p:spPr>
        <p:txBody>
          <a:bodyPr wrap="square" rtlCol="0">
            <a:spAutoFit/>
          </a:bodyPr>
          <a:lstStyle/>
          <a:p>
            <a:r>
              <a:rPr lang="en-US" sz="600">
                <a:latin typeface="Arial" panose="020B0604020202020204" pitchFamily="34" charset="0"/>
                <a:cs typeface="Arial" panose="020B0604020202020204" pitchFamily="34" charset="0"/>
              </a:rPr>
              <a:t>Copyright © 2018 by NCI, Australia. Contact: Arapaut.Sivaprasad@anu.edu.au</a:t>
            </a:r>
            <a:endParaRPr lang="en-AU" sz="60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3515812962"/>
      </p:ext>
    </p:extLst>
  </p:cSld>
  <p:clrMapOvr>
    <a:masterClrMapping/>
  </p:clrMapOvr>
  <mc:AlternateContent xmlns:mc="http://schemas.openxmlformats.org/markup-compatibility/2006" xmlns:p14="http://schemas.microsoft.com/office/powerpoint/2010/main">
    <mc:Choice Requires="p14">
      <p:transition spd="slow" p14:dur="2000" advTm="21949"/>
    </mc:Choice>
    <mc:Fallback xmlns="">
      <p:transition spd="slow" advTm="2194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3|4.2|2.7"/>
</p:tagLst>
</file>

<file path=ppt/tags/tag2.xml><?xml version="1.0" encoding="utf-8"?>
<p:tagLst xmlns:a="http://schemas.openxmlformats.org/drawingml/2006/main" xmlns:r="http://schemas.openxmlformats.org/officeDocument/2006/relationships" xmlns:p="http://schemas.openxmlformats.org/presentationml/2006/main">
  <p:tag name="TIMING" val="|0.6|10.5|1.2|2|1|1.4|1.5|1.1|1.2|3.9|2|0.9|1.7|1.6|1.2|1.5|2.7|2.1|1|1.8|1.7|1.1|1|2.4|2.1|1|1.3|1.2|1|1.1|3.6|2|1|1.3|1.3|1.2|1|2.6|1.8|0.7"/>
</p:tagLst>
</file>

<file path=ppt/tags/tag3.xml><?xml version="1.0" encoding="utf-8"?>
<p:tagLst xmlns:a="http://schemas.openxmlformats.org/drawingml/2006/main" xmlns:r="http://schemas.openxmlformats.org/officeDocument/2006/relationships" xmlns:p="http://schemas.openxmlformats.org/presentationml/2006/main">
  <p:tag name="TIMING" val="|0.6|9.9|1.3|1.6|1.9|0.8|4.6|1.8|1.1|2.3|4.8|2|1.2|2|6.8|3.5|1.9|1.2|2.3|9|6.3|2|1|5.6|1.9|4.6|0.3|20.4|2"/>
</p:tagLst>
</file>

<file path=ppt/tags/tag4.xml><?xml version="1.0" encoding="utf-8"?>
<p:tagLst xmlns:a="http://schemas.openxmlformats.org/drawingml/2006/main" xmlns:r="http://schemas.openxmlformats.org/officeDocument/2006/relationships" xmlns:p="http://schemas.openxmlformats.org/presentationml/2006/main">
  <p:tag name="TIMING" val="|0.7|10.4|1.2|2.2|1.8|3.6|7.2|2.1|4.5|1.8|0.6|7.9|2.1|0.6|6.9|2|0.5|7.8|2.1|6.7|2.2|7.6|2.2|8.1|2.1|0.4|6.9|1.9|0.4|8.7|2"/>
</p:tagLst>
</file>

<file path=ppt/tags/tag5.xml><?xml version="1.0" encoding="utf-8"?>
<p:tagLst xmlns:a="http://schemas.openxmlformats.org/drawingml/2006/main" xmlns:r="http://schemas.openxmlformats.org/officeDocument/2006/relationships" xmlns:p="http://schemas.openxmlformats.org/presentationml/2006/main">
  <p:tag name="TIMING" val="|0.4|10.1|1.1|11.6|3.4|2.1|1.9|6.4|1.4|7.2|1.4|6.7|1.3|7|1.3|7.2|1.3|10.9|1.4|8.1|1.3|7.5|1.3|4.2|5.3"/>
</p:tagLst>
</file>

<file path=ppt/tags/tag6.xml><?xml version="1.0" encoding="utf-8"?>
<p:tagLst xmlns:a="http://schemas.openxmlformats.org/drawingml/2006/main" xmlns:r="http://schemas.openxmlformats.org/officeDocument/2006/relationships" xmlns:p="http://schemas.openxmlformats.org/presentationml/2006/main">
  <p:tag name="TIMING" val="|1|11.7"/>
</p:tagLst>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1641</Words>
  <Application>Microsoft Office PowerPoint</Application>
  <PresentationFormat>Widescreen</PresentationFormat>
  <Paragraphs>239</Paragraphs>
  <Slides>6</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6</vt:i4>
      </vt:variant>
    </vt:vector>
  </HeadingPairs>
  <TitlesOfParts>
    <vt:vector size="13" baseType="lpstr">
      <vt:lpstr>Arial</vt:lpstr>
      <vt:lpstr>Calibri</vt:lpstr>
      <vt:lpstr>Calibri Light</vt:lpstr>
      <vt:lpstr>Trebuchet MS</vt:lpstr>
      <vt:lpstr>Wingdings 3</vt:lpstr>
      <vt:lpstr>Facet</vt:lpstr>
      <vt:lpstr>Custom Design</vt:lpstr>
      <vt:lpstr>PowerPoint Presentation</vt:lpstr>
      <vt:lpstr>GSKY server: setup and WMS service High Level Process Flow of the Program Code</vt:lpstr>
      <vt:lpstr>ows.go: func init()</vt:lpstr>
      <vt:lpstr>ows.go: func generalHandler()</vt:lpstr>
      <vt:lpstr>ows.go: func serveWMS()</vt:lpstr>
      <vt:lpstr>CONCLUDING REMARKS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2018-11-29T23:22:33Z</dcterms:created>
  <dcterms:modified xsi:type="dcterms:W3CDTF">2020-03-19T01:28:11Z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2018-08-17T00:38:07.2829544Z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